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Nunito"/>
      <p:regular r:id="rId45"/>
      <p:bold r:id="rId46"/>
      <p:italic r:id="rId47"/>
      <p:boldItalic r:id="rId48"/>
    </p:embeddedFont>
    <p:embeddedFont>
      <p:font typeface="Poppi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D32F14-4C64-474D-BEA6-EFA0FE3FDE36}">
  <a:tblStyle styleId="{05D32F14-4C64-474D-BEA6-EFA0FE3FDE3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447E776-092B-4AA7-AC63-735C4D41B83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italic.fntdata"/><Relationship Id="rId50" Type="http://schemas.openxmlformats.org/officeDocument/2006/relationships/font" Target="fonts/Poppins-bold.fntdata"/><Relationship Id="rId52" Type="http://schemas.openxmlformats.org/officeDocument/2006/relationships/font" Target="fonts/Poppi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84cdaa39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84cdaa39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184cdaa392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184cdaa392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84cdaa39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84cdaa39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84cdaa39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84cdaa39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[1.5 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84cdaa3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84cdaa3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revamp took care of many of the aesthetic and minimalist design violations since so many of our violations were from that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84cdaa392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84cdaa392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Preface this by saying we had</a:t>
            </a:r>
            <a:r>
              <a:rPr lang="en">
                <a:solidFill>
                  <a:schemeClr val="dk1"/>
                </a:solidFill>
              </a:rPr>
              <a:t> lot of high severity violations across all heuristics and across many features</a:t>
            </a:r>
            <a:endParaRPr>
              <a:solidFill>
                <a:schemeClr val="dk1"/>
              </a:solidFill>
            </a:endParaRPr>
          </a:p>
          <a:p>
            <a:pPr indent="0" lvl="0" marL="0" rtl="0" algn="l">
              <a:spcBef>
                <a:spcPts val="0"/>
              </a:spcBef>
              <a:spcAft>
                <a:spcPts val="0"/>
              </a:spcAft>
              <a:buNone/>
            </a:pPr>
            <a:r>
              <a:rPr lang="en">
                <a:solidFill>
                  <a:schemeClr val="dk1"/>
                </a:solidFill>
              </a:rPr>
              <a:t>So i just want to note that we did address nearly all of them (29/32)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instead of highlighting specific changes in features, bc there was so many, im only going 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discuss the specific violations where addressing them was critical to the revamping of our design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84cdaa392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84cdaa392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84cdaa392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84cdaa392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84cdaa392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184cdaa392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84cdaa392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84cdaa392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84cdaa39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184cdaa39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84cdaa392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84cdaa392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84cdaa392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84cdaa392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84cdaa392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84cdaa392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84cdaa392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84cdaa392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84cdaa39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84cdaa39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Paige’s slide + reminder of our usability goals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84cdaa39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84cdaa39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[3.5-4]</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84cdaa392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84cdaa392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84cdaa392_5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184cdaa392_5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 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84cdaa392_5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84cdaa392_5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 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84cdaa392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84cdaa392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184cdaa3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184cdaa39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184cdaa392_5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184cdaa392_5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184cdaa392_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184cdaa392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184cdaa392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184cdaa392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84cdaa39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84cdaa39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84cdaa39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184cdaa39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84cdaa392_4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84cdaa392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184cdaa392_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184cdaa392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184cdaa392_5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184cdaa392_5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184cdaa392_5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184cdaa392_5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84cdaa392_5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184cdaa392_5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84cdaa39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84cdaa39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84cdaa39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84cdaa39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84cdaa39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84cdaa39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84cdaa39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84cdaa39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minute 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184cdaa39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184cdaa39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84cdaa39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84cdaa39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27.jpg"/><Relationship Id="rId5" Type="http://schemas.openxmlformats.org/officeDocument/2006/relationships/image" Target="../media/image44.png"/><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drive.google.com/file/d/13i6cccayVGPyUq2Z3qqioB9vP0VmwiYE/view" TargetMode="External"/><Relationship Id="rId4" Type="http://schemas.openxmlformats.org/officeDocument/2006/relationships/image" Target="../media/image3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www.figma.com/design/es91eTUsey43WM8EawUq4V/MedFi?node-id=717-888&amp;t=RcV6zMakQyAHFEwj-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53" name="Shape 53"/>
        <p:cNvGrpSpPr/>
        <p:nvPr/>
      </p:nvGrpSpPr>
      <p:grpSpPr>
        <a:xfrm>
          <a:off x="0" y="0"/>
          <a:ext cx="0" cy="0"/>
          <a:chOff x="0" y="0"/>
          <a:chExt cx="0" cy="0"/>
        </a:xfrm>
      </p:grpSpPr>
      <p:sp>
        <p:nvSpPr>
          <p:cNvPr id="54" name="Google Shape;54;p13"/>
          <p:cNvSpPr txBox="1"/>
          <p:nvPr/>
        </p:nvSpPr>
        <p:spPr>
          <a:xfrm>
            <a:off x="311700" y="2802025"/>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1E6666"/>
                </a:solidFill>
                <a:latin typeface="Poppins"/>
                <a:ea typeface="Poppins"/>
                <a:cs typeface="Poppins"/>
                <a:sym typeface="Poppins"/>
              </a:rPr>
              <a:t>High-fi Prototype Checkpoint</a:t>
            </a:r>
            <a:endParaRPr sz="2800">
              <a:solidFill>
                <a:srgbClr val="1E6666"/>
              </a:solidFill>
              <a:latin typeface="Poppins"/>
              <a:ea typeface="Poppins"/>
              <a:cs typeface="Poppins"/>
              <a:sym typeface="Poppins"/>
            </a:endParaRPr>
          </a:p>
        </p:txBody>
      </p:sp>
      <p:cxnSp>
        <p:nvCxnSpPr>
          <p:cNvPr id="55" name="Google Shape;55;p13"/>
          <p:cNvCxnSpPr/>
          <p:nvPr/>
        </p:nvCxnSpPr>
        <p:spPr>
          <a:xfrm>
            <a:off x="254425" y="437150"/>
            <a:ext cx="8569800" cy="18300"/>
          </a:xfrm>
          <a:prstGeom prst="straightConnector1">
            <a:avLst/>
          </a:prstGeom>
          <a:noFill/>
          <a:ln cap="flat" cmpd="sng" w="19050">
            <a:solidFill>
              <a:srgbClr val="073763"/>
            </a:solidFill>
            <a:prstDash val="solid"/>
            <a:round/>
            <a:headEnd len="med" w="med" type="none"/>
            <a:tailEnd len="med" w="med" type="none"/>
          </a:ln>
        </p:spPr>
      </p:cxnSp>
      <p:sp>
        <p:nvSpPr>
          <p:cNvPr id="56" name="Google Shape;56;p13"/>
          <p:cNvSpPr txBox="1"/>
          <p:nvPr/>
        </p:nvSpPr>
        <p:spPr>
          <a:xfrm>
            <a:off x="-2224925" y="50000"/>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1E6666"/>
                </a:solidFill>
                <a:latin typeface="Nunito"/>
                <a:ea typeface="Nunito"/>
                <a:cs typeface="Nunito"/>
                <a:sym typeface="Nunito"/>
              </a:rPr>
              <a:t>CS 147 - Designing for Healthy Behaviors </a:t>
            </a:r>
            <a:endParaRPr b="1">
              <a:solidFill>
                <a:srgbClr val="1E6666"/>
              </a:solidFill>
              <a:latin typeface="Nunito"/>
              <a:ea typeface="Nunito"/>
              <a:cs typeface="Nunito"/>
              <a:sym typeface="Nunito"/>
            </a:endParaRPr>
          </a:p>
        </p:txBody>
      </p:sp>
      <p:pic>
        <p:nvPicPr>
          <p:cNvPr id="57" name="Google Shape;57;p13"/>
          <p:cNvPicPr preferRelativeResize="0"/>
          <p:nvPr/>
        </p:nvPicPr>
        <p:blipFill rotWithShape="1">
          <a:blip r:embed="rId3">
            <a:alphaModFix/>
          </a:blip>
          <a:srcRect b="34724" l="0" r="0" t="33328"/>
          <a:stretch/>
        </p:blipFill>
        <p:spPr>
          <a:xfrm>
            <a:off x="2860000" y="1911250"/>
            <a:ext cx="3206250" cy="1024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6666"/>
        </a:solidFill>
      </p:bgPr>
    </p:bg>
    <p:spTree>
      <p:nvGrpSpPr>
        <p:cNvPr id="134" name="Shape 134"/>
        <p:cNvGrpSpPr/>
        <p:nvPr/>
      </p:nvGrpSpPr>
      <p:grpSpPr>
        <a:xfrm>
          <a:off x="0" y="0"/>
          <a:ext cx="0" cy="0"/>
          <a:chOff x="0" y="0"/>
          <a:chExt cx="0" cy="0"/>
        </a:xfrm>
      </p:grpSpPr>
      <p:cxnSp>
        <p:nvCxnSpPr>
          <p:cNvPr id="135" name="Google Shape;135;p22"/>
          <p:cNvCxnSpPr/>
          <p:nvPr/>
        </p:nvCxnSpPr>
        <p:spPr>
          <a:xfrm>
            <a:off x="4572000" y="1050575"/>
            <a:ext cx="0" cy="2675400"/>
          </a:xfrm>
          <a:prstGeom prst="straightConnector1">
            <a:avLst/>
          </a:prstGeom>
          <a:noFill/>
          <a:ln cap="flat" cmpd="sng" w="9525">
            <a:solidFill>
              <a:schemeClr val="dk2"/>
            </a:solidFill>
            <a:prstDash val="solid"/>
            <a:round/>
            <a:headEnd len="med" w="med" type="none"/>
            <a:tailEnd len="med" w="med" type="none"/>
          </a:ln>
        </p:spPr>
      </p:cxnSp>
      <p:sp>
        <p:nvSpPr>
          <p:cNvPr id="136" name="Google Shape;136;p22"/>
          <p:cNvSpPr/>
          <p:nvPr/>
        </p:nvSpPr>
        <p:spPr>
          <a:xfrm>
            <a:off x="-252125" y="-70025"/>
            <a:ext cx="4824000" cy="530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22"/>
          <p:cNvSpPr txBox="1"/>
          <p:nvPr/>
        </p:nvSpPr>
        <p:spPr>
          <a:xfrm>
            <a:off x="398050" y="1512800"/>
            <a:ext cx="33531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1E6666"/>
                </a:solidFill>
                <a:latin typeface="Poppins"/>
                <a:ea typeface="Poppins"/>
                <a:cs typeface="Poppins"/>
                <a:sym typeface="Poppins"/>
              </a:rPr>
              <a:t>32</a:t>
            </a:r>
            <a:endParaRPr sz="6000">
              <a:solidFill>
                <a:srgbClr val="1E6666"/>
              </a:solidFill>
              <a:latin typeface="Poppins"/>
              <a:ea typeface="Poppins"/>
              <a:cs typeface="Poppins"/>
              <a:sym typeface="Poppins"/>
            </a:endParaRPr>
          </a:p>
        </p:txBody>
      </p:sp>
      <p:sp>
        <p:nvSpPr>
          <p:cNvPr id="138" name="Google Shape;138;p22"/>
          <p:cNvSpPr txBox="1"/>
          <p:nvPr/>
        </p:nvSpPr>
        <p:spPr>
          <a:xfrm>
            <a:off x="5231375" y="1512800"/>
            <a:ext cx="33531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oppins"/>
                <a:ea typeface="Poppins"/>
                <a:cs typeface="Poppins"/>
                <a:sym typeface="Poppins"/>
              </a:rPr>
              <a:t>69</a:t>
            </a:r>
            <a:endParaRPr sz="6000">
              <a:solidFill>
                <a:schemeClr val="lt1"/>
              </a:solidFill>
              <a:latin typeface="Poppins"/>
              <a:ea typeface="Poppins"/>
              <a:cs typeface="Poppins"/>
              <a:sym typeface="Poppins"/>
            </a:endParaRPr>
          </a:p>
        </p:txBody>
      </p:sp>
      <p:sp>
        <p:nvSpPr>
          <p:cNvPr id="139" name="Google Shape;139;p22"/>
          <p:cNvSpPr txBox="1"/>
          <p:nvPr/>
        </p:nvSpPr>
        <p:spPr>
          <a:xfrm>
            <a:off x="-4325" y="2631700"/>
            <a:ext cx="43284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1E6666"/>
                </a:solidFill>
                <a:latin typeface="Poppins"/>
                <a:ea typeface="Poppins"/>
                <a:cs typeface="Poppins"/>
                <a:sym typeface="Poppins"/>
              </a:rPr>
              <a:t>severity </a:t>
            </a:r>
            <a:r>
              <a:rPr lang="en" sz="2800">
                <a:solidFill>
                  <a:srgbClr val="1E6666"/>
                </a:solidFill>
                <a:latin typeface="Poppins"/>
                <a:ea typeface="Poppins"/>
                <a:cs typeface="Poppins"/>
                <a:sym typeface="Poppins"/>
              </a:rPr>
              <a:t>3/4</a:t>
            </a:r>
            <a:r>
              <a:rPr lang="en" sz="2800">
                <a:solidFill>
                  <a:srgbClr val="1E6666"/>
                </a:solidFill>
                <a:latin typeface="Poppins"/>
                <a:ea typeface="Poppins"/>
                <a:cs typeface="Poppins"/>
                <a:sym typeface="Poppins"/>
              </a:rPr>
              <a:t> violations</a:t>
            </a:r>
            <a:endParaRPr sz="2800">
              <a:solidFill>
                <a:srgbClr val="1E6666"/>
              </a:solidFill>
              <a:latin typeface="Poppins"/>
              <a:ea typeface="Poppins"/>
              <a:cs typeface="Poppins"/>
              <a:sym typeface="Poppins"/>
            </a:endParaRPr>
          </a:p>
        </p:txBody>
      </p:sp>
      <p:sp>
        <p:nvSpPr>
          <p:cNvPr id="140" name="Google Shape;140;p22"/>
          <p:cNvSpPr txBox="1"/>
          <p:nvPr/>
        </p:nvSpPr>
        <p:spPr>
          <a:xfrm>
            <a:off x="4743725" y="2631700"/>
            <a:ext cx="43284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latin typeface="Poppins"/>
                <a:ea typeface="Poppins"/>
                <a:cs typeface="Poppins"/>
                <a:sym typeface="Poppins"/>
              </a:rPr>
              <a:t>severity 1/2 violations</a:t>
            </a:r>
            <a:endParaRPr sz="2800">
              <a:solidFill>
                <a:schemeClr val="lt1"/>
              </a:solidFill>
              <a:latin typeface="Poppins"/>
              <a:ea typeface="Poppins"/>
              <a:cs typeface="Poppins"/>
              <a:sym typeface="Poppins"/>
            </a:endParaRPr>
          </a:p>
        </p:txBody>
      </p:sp>
      <p:cxnSp>
        <p:nvCxnSpPr>
          <p:cNvPr id="141" name="Google Shape;141;p22"/>
          <p:cNvCxnSpPr/>
          <p:nvPr/>
        </p:nvCxnSpPr>
        <p:spPr>
          <a:xfrm>
            <a:off x="254425" y="437150"/>
            <a:ext cx="8569800" cy="18300"/>
          </a:xfrm>
          <a:prstGeom prst="straightConnector1">
            <a:avLst/>
          </a:prstGeom>
          <a:noFill/>
          <a:ln cap="flat" cmpd="sng" w="19050">
            <a:solidFill>
              <a:srgbClr val="073763"/>
            </a:solidFill>
            <a:prstDash val="solid"/>
            <a:round/>
            <a:headEnd len="med" w="med" type="none"/>
            <a:tailEnd len="med" w="med" type="none"/>
          </a:ln>
        </p:spPr>
      </p:cxnSp>
      <p:sp>
        <p:nvSpPr>
          <p:cNvPr id="142" name="Google Shape;142;p22"/>
          <p:cNvSpPr txBox="1"/>
          <p:nvPr/>
        </p:nvSpPr>
        <p:spPr>
          <a:xfrm>
            <a:off x="149225" y="67050"/>
            <a:ext cx="8520600" cy="792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500">
                <a:solidFill>
                  <a:srgbClr val="1E6666"/>
                </a:solidFill>
                <a:latin typeface="Poppins"/>
                <a:ea typeface="Poppins"/>
                <a:cs typeface="Poppins"/>
                <a:sym typeface="Poppins"/>
              </a:rPr>
              <a:t>Statistics: Violations by Severity</a:t>
            </a:r>
            <a:endParaRPr sz="1500">
              <a:solidFill>
                <a:srgbClr val="1E6666"/>
              </a:solidFill>
              <a:latin typeface="Poppins"/>
              <a:ea typeface="Poppins"/>
              <a:cs typeface="Poppins"/>
              <a:sym typeface="Poppins"/>
            </a:endParaRPr>
          </a:p>
        </p:txBody>
      </p:sp>
      <p:sp>
        <p:nvSpPr>
          <p:cNvPr id="143" name="Google Shape;143;p22"/>
          <p:cNvSpPr txBox="1"/>
          <p:nvPr/>
        </p:nvSpPr>
        <p:spPr>
          <a:xfrm>
            <a:off x="-4325" y="3182150"/>
            <a:ext cx="43284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Poppins"/>
                <a:ea typeface="Poppins"/>
                <a:cs typeface="Poppins"/>
                <a:sym typeface="Poppins"/>
              </a:rPr>
              <a:t>29 addressed</a:t>
            </a:r>
            <a:endParaRPr sz="2400">
              <a:solidFill>
                <a:srgbClr val="999999"/>
              </a:solidFill>
              <a:latin typeface="Poppins"/>
              <a:ea typeface="Poppins"/>
              <a:cs typeface="Poppins"/>
              <a:sym typeface="Poppins"/>
            </a:endParaRPr>
          </a:p>
        </p:txBody>
      </p:sp>
      <p:sp>
        <p:nvSpPr>
          <p:cNvPr id="144" name="Google Shape;144;p22"/>
          <p:cNvSpPr txBox="1"/>
          <p:nvPr/>
        </p:nvSpPr>
        <p:spPr>
          <a:xfrm>
            <a:off x="4743725" y="3182150"/>
            <a:ext cx="43284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Poppins"/>
                <a:ea typeface="Poppins"/>
                <a:cs typeface="Poppins"/>
                <a:sym typeface="Poppins"/>
              </a:rPr>
              <a:t>55 addressed</a:t>
            </a:r>
            <a:endParaRPr sz="2400">
              <a:solidFill>
                <a:srgbClr val="999999"/>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nvSpPr>
        <p:spPr>
          <a:xfrm>
            <a:off x="509850" y="1906350"/>
            <a:ext cx="8124300" cy="13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1E6666"/>
                </a:solidFill>
                <a:latin typeface="Poppins"/>
                <a:ea typeface="Poppins"/>
                <a:cs typeface="Poppins"/>
                <a:sym typeface="Poppins"/>
              </a:rPr>
              <a:t>H8: Aesthetic &amp; Minimalist Design (22)</a:t>
            </a:r>
            <a:endParaRPr sz="2400">
              <a:solidFill>
                <a:srgbClr val="1E6666"/>
              </a:solidFill>
              <a:latin typeface="Poppins"/>
              <a:ea typeface="Poppins"/>
              <a:cs typeface="Poppins"/>
              <a:sym typeface="Poppins"/>
            </a:endParaRPr>
          </a:p>
          <a:p>
            <a:pPr indent="0" lvl="0" marL="0" rtl="0" algn="ctr">
              <a:spcBef>
                <a:spcPts val="0"/>
              </a:spcBef>
              <a:spcAft>
                <a:spcPts val="0"/>
              </a:spcAft>
              <a:buNone/>
            </a:pPr>
            <a:r>
              <a:rPr lang="en" sz="2400">
                <a:solidFill>
                  <a:srgbClr val="1E6666"/>
                </a:solidFill>
                <a:latin typeface="Poppins"/>
                <a:ea typeface="Poppins"/>
                <a:cs typeface="Poppins"/>
                <a:sym typeface="Poppins"/>
              </a:rPr>
              <a:t>H4: Consistency &amp; Standards (20)</a:t>
            </a:r>
            <a:endParaRPr sz="2400">
              <a:solidFill>
                <a:srgbClr val="1E6666"/>
              </a:solidFill>
              <a:latin typeface="Poppins"/>
              <a:ea typeface="Poppins"/>
              <a:cs typeface="Poppins"/>
              <a:sym typeface="Poppins"/>
            </a:endParaRPr>
          </a:p>
          <a:p>
            <a:pPr indent="0" lvl="0" marL="0" rtl="0" algn="ctr">
              <a:spcBef>
                <a:spcPts val="0"/>
              </a:spcBef>
              <a:spcAft>
                <a:spcPts val="0"/>
              </a:spcAft>
              <a:buNone/>
            </a:pPr>
            <a:r>
              <a:rPr lang="en" sz="2400">
                <a:solidFill>
                  <a:srgbClr val="1E6666"/>
                </a:solidFill>
                <a:latin typeface="Poppins"/>
                <a:ea typeface="Poppins"/>
                <a:cs typeface="Poppins"/>
                <a:sym typeface="Poppins"/>
              </a:rPr>
              <a:t>H1: Visibility of System Status (13)</a:t>
            </a:r>
            <a:endParaRPr sz="2400">
              <a:solidFill>
                <a:srgbClr val="1E6666"/>
              </a:solidFill>
              <a:latin typeface="Poppins"/>
              <a:ea typeface="Poppins"/>
              <a:cs typeface="Poppins"/>
              <a:sym typeface="Poppins"/>
            </a:endParaRPr>
          </a:p>
          <a:p>
            <a:pPr indent="0" lvl="0" marL="0" rtl="0" algn="ctr">
              <a:spcBef>
                <a:spcPts val="0"/>
              </a:spcBef>
              <a:spcAft>
                <a:spcPts val="0"/>
              </a:spcAft>
              <a:buNone/>
            </a:pPr>
            <a:r>
              <a:t/>
            </a:r>
            <a:endParaRPr sz="4000">
              <a:solidFill>
                <a:srgbClr val="1E6666"/>
              </a:solidFill>
              <a:latin typeface="Poppins"/>
              <a:ea typeface="Poppins"/>
              <a:cs typeface="Poppins"/>
              <a:sym typeface="Poppins"/>
            </a:endParaRPr>
          </a:p>
        </p:txBody>
      </p:sp>
      <p:cxnSp>
        <p:nvCxnSpPr>
          <p:cNvPr id="150" name="Google Shape;150;p23"/>
          <p:cNvCxnSpPr/>
          <p:nvPr/>
        </p:nvCxnSpPr>
        <p:spPr>
          <a:xfrm>
            <a:off x="254425" y="437150"/>
            <a:ext cx="8569800" cy="18300"/>
          </a:xfrm>
          <a:prstGeom prst="straightConnector1">
            <a:avLst/>
          </a:prstGeom>
          <a:noFill/>
          <a:ln cap="flat" cmpd="sng" w="19050">
            <a:solidFill>
              <a:srgbClr val="073763"/>
            </a:solidFill>
            <a:prstDash val="solid"/>
            <a:round/>
            <a:headEnd len="med" w="med" type="none"/>
            <a:tailEnd len="med" w="med" type="none"/>
          </a:ln>
        </p:spPr>
      </p:cxnSp>
      <p:sp>
        <p:nvSpPr>
          <p:cNvPr id="151" name="Google Shape;151;p23"/>
          <p:cNvSpPr txBox="1"/>
          <p:nvPr/>
        </p:nvSpPr>
        <p:spPr>
          <a:xfrm>
            <a:off x="149225" y="67050"/>
            <a:ext cx="8520600" cy="792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500">
                <a:solidFill>
                  <a:srgbClr val="1E6666"/>
                </a:solidFill>
                <a:latin typeface="Poppins"/>
                <a:ea typeface="Poppins"/>
                <a:cs typeface="Poppins"/>
                <a:sym typeface="Poppins"/>
              </a:rPr>
              <a:t>Statistics: Most Violated Heuristics </a:t>
            </a:r>
            <a:endParaRPr sz="1500">
              <a:solidFill>
                <a:srgbClr val="1E6666"/>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D0E4E4"/>
        </a:solidFill>
      </p:bgPr>
    </p:bg>
    <p:spTree>
      <p:nvGrpSpPr>
        <p:cNvPr id="155" name="Shape 155"/>
        <p:cNvGrpSpPr/>
        <p:nvPr/>
      </p:nvGrpSpPr>
      <p:grpSpPr>
        <a:xfrm>
          <a:off x="0" y="0"/>
          <a:ext cx="0" cy="0"/>
          <a:chOff x="0" y="0"/>
          <a:chExt cx="0" cy="0"/>
        </a:xfrm>
      </p:grpSpPr>
      <p:graphicFrame>
        <p:nvGraphicFramePr>
          <p:cNvPr id="156" name="Google Shape;156;p24"/>
          <p:cNvGraphicFramePr/>
          <p:nvPr/>
        </p:nvGraphicFramePr>
        <p:xfrm>
          <a:off x="152400" y="685800"/>
          <a:ext cx="3000000" cy="3000000"/>
        </p:xfrm>
        <a:graphic>
          <a:graphicData uri="http://schemas.openxmlformats.org/drawingml/2006/table">
            <a:tbl>
              <a:tblPr>
                <a:noFill/>
                <a:tableStyleId>{05D32F14-4C64-474D-BEA6-EFA0FE3FDE36}</a:tableStyleId>
              </a:tblPr>
              <a:tblGrid>
                <a:gridCol w="2485525"/>
                <a:gridCol w="1057675"/>
                <a:gridCol w="1057675"/>
                <a:gridCol w="1057675"/>
                <a:gridCol w="1057675"/>
                <a:gridCol w="1057675"/>
                <a:gridCol w="1057675"/>
              </a:tblGrid>
              <a:tr h="276525">
                <a:tc>
                  <a:txBody>
                    <a:bodyPr/>
                    <a:lstStyle/>
                    <a:p>
                      <a:pPr indent="0" lvl="0" marL="0" rtl="0" algn="l">
                        <a:lnSpc>
                          <a:spcPct val="115000"/>
                        </a:lnSpc>
                        <a:spcBef>
                          <a:spcPts val="0"/>
                        </a:spcBef>
                        <a:spcAft>
                          <a:spcPts val="0"/>
                        </a:spcAft>
                        <a:buNone/>
                      </a:pPr>
                      <a:r>
                        <a:rPr b="1" lang="en" sz="1200"/>
                        <a:t>Heuristic</a:t>
                      </a:r>
                      <a:endParaRPr b="1"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l">
                        <a:lnSpc>
                          <a:spcPct val="115000"/>
                        </a:lnSpc>
                        <a:spcBef>
                          <a:spcPts val="0"/>
                        </a:spcBef>
                        <a:spcAft>
                          <a:spcPts val="0"/>
                        </a:spcAft>
                        <a:buNone/>
                      </a:pPr>
                      <a:r>
                        <a:rPr b="1" lang="en" sz="1100"/>
                        <a:t># Viol. (sev 0)</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l">
                        <a:lnSpc>
                          <a:spcPct val="115000"/>
                        </a:lnSpc>
                        <a:spcBef>
                          <a:spcPts val="0"/>
                        </a:spcBef>
                        <a:spcAft>
                          <a:spcPts val="0"/>
                        </a:spcAft>
                        <a:buNone/>
                      </a:pPr>
                      <a:r>
                        <a:rPr b="1" lang="en" sz="1100"/>
                        <a:t># Viol. (sev 1)</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l">
                        <a:lnSpc>
                          <a:spcPct val="115000"/>
                        </a:lnSpc>
                        <a:spcBef>
                          <a:spcPts val="0"/>
                        </a:spcBef>
                        <a:spcAft>
                          <a:spcPts val="0"/>
                        </a:spcAft>
                        <a:buNone/>
                      </a:pPr>
                      <a:r>
                        <a:rPr b="1" lang="en" sz="1100"/>
                        <a:t># Viol. (sev 2)</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l">
                        <a:lnSpc>
                          <a:spcPct val="115000"/>
                        </a:lnSpc>
                        <a:spcBef>
                          <a:spcPts val="0"/>
                        </a:spcBef>
                        <a:spcAft>
                          <a:spcPts val="0"/>
                        </a:spcAft>
                        <a:buNone/>
                      </a:pPr>
                      <a:r>
                        <a:rPr b="1" lang="en" sz="1100"/>
                        <a:t># Viol. (sev 3)</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l">
                        <a:lnSpc>
                          <a:spcPct val="115000"/>
                        </a:lnSpc>
                        <a:spcBef>
                          <a:spcPts val="0"/>
                        </a:spcBef>
                        <a:spcAft>
                          <a:spcPts val="0"/>
                        </a:spcAft>
                        <a:buNone/>
                      </a:pPr>
                      <a:r>
                        <a:rPr b="1" lang="en" sz="1100"/>
                        <a:t># Viol. (sev 4)</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l">
                        <a:lnSpc>
                          <a:spcPct val="115000"/>
                        </a:lnSpc>
                        <a:spcBef>
                          <a:spcPts val="0"/>
                        </a:spcBef>
                        <a:spcAft>
                          <a:spcPts val="0"/>
                        </a:spcAft>
                        <a:buNone/>
                      </a:pPr>
                      <a:r>
                        <a:rPr b="1" lang="en" sz="1100"/>
                        <a:t># Viol. (total)</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r>
              <a:tr h="276525">
                <a:tc>
                  <a:txBody>
                    <a:bodyPr/>
                    <a:lstStyle/>
                    <a:p>
                      <a:pPr indent="0" lvl="0" marL="0" rtl="0" algn="l">
                        <a:lnSpc>
                          <a:spcPct val="115000"/>
                        </a:lnSpc>
                        <a:spcBef>
                          <a:spcPts val="0"/>
                        </a:spcBef>
                        <a:spcAft>
                          <a:spcPts val="0"/>
                        </a:spcAft>
                        <a:buNone/>
                      </a:pPr>
                      <a:r>
                        <a:rPr lang="en" sz="1200"/>
                        <a:t>H1: Visibility of System Status</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500"/>
                        <a:t>3</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500"/>
                        <a:t>4</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500"/>
                        <a:t>13</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76525">
                <a:tc>
                  <a:txBody>
                    <a:bodyPr/>
                    <a:lstStyle/>
                    <a:p>
                      <a:pPr indent="0" lvl="0" marL="0" rtl="0" algn="l">
                        <a:lnSpc>
                          <a:spcPct val="115000"/>
                        </a:lnSpc>
                        <a:spcBef>
                          <a:spcPts val="0"/>
                        </a:spcBef>
                        <a:spcAft>
                          <a:spcPts val="0"/>
                        </a:spcAft>
                        <a:buNone/>
                      </a:pPr>
                      <a:r>
                        <a:rPr lang="en" sz="1200"/>
                        <a:t>H2: Match b/w System &amp; World</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r>
              <a:tr h="276525">
                <a:tc>
                  <a:txBody>
                    <a:bodyPr/>
                    <a:lstStyle/>
                    <a:p>
                      <a:pPr indent="0" lvl="0" marL="0" rtl="0" algn="l">
                        <a:lnSpc>
                          <a:spcPct val="115000"/>
                        </a:lnSpc>
                        <a:spcBef>
                          <a:spcPts val="0"/>
                        </a:spcBef>
                        <a:spcAft>
                          <a:spcPts val="0"/>
                        </a:spcAft>
                        <a:buNone/>
                      </a:pPr>
                      <a:r>
                        <a:rPr lang="en" sz="1200"/>
                        <a:t>H3: User Control &amp; Freedom</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500"/>
                        <a:t>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6</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76525">
                <a:tc>
                  <a:txBody>
                    <a:bodyPr/>
                    <a:lstStyle/>
                    <a:p>
                      <a:pPr indent="0" lvl="0" marL="0" rtl="0" algn="l">
                        <a:lnSpc>
                          <a:spcPct val="115000"/>
                        </a:lnSpc>
                        <a:spcBef>
                          <a:spcPts val="0"/>
                        </a:spcBef>
                        <a:spcAft>
                          <a:spcPts val="0"/>
                        </a:spcAft>
                        <a:buNone/>
                      </a:pPr>
                      <a:r>
                        <a:rPr lang="en" sz="1200"/>
                        <a:t>H4: Consistency &amp; Standards</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500"/>
                        <a:t>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6</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20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76525">
                <a:tc>
                  <a:txBody>
                    <a:bodyPr/>
                    <a:lstStyle/>
                    <a:p>
                      <a:pPr indent="0" lvl="0" marL="0" rtl="0" algn="l">
                        <a:lnSpc>
                          <a:spcPct val="115000"/>
                        </a:lnSpc>
                        <a:spcBef>
                          <a:spcPts val="0"/>
                        </a:spcBef>
                        <a:spcAft>
                          <a:spcPts val="0"/>
                        </a:spcAft>
                        <a:buNone/>
                      </a:pPr>
                      <a:r>
                        <a:rPr lang="en" sz="1200"/>
                        <a:t>H5: Error Prevention</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r>
              <a:tr h="276525">
                <a:tc>
                  <a:txBody>
                    <a:bodyPr/>
                    <a:lstStyle/>
                    <a:p>
                      <a:pPr indent="0" lvl="0" marL="0" rtl="0" algn="l">
                        <a:lnSpc>
                          <a:spcPct val="115000"/>
                        </a:lnSpc>
                        <a:spcBef>
                          <a:spcPts val="0"/>
                        </a:spcBef>
                        <a:spcAft>
                          <a:spcPts val="0"/>
                        </a:spcAft>
                        <a:buNone/>
                      </a:pPr>
                      <a:r>
                        <a:rPr lang="en" sz="1200"/>
                        <a:t>H6: Recognition not Recall</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r>
              <a:tr h="276525">
                <a:tc>
                  <a:txBody>
                    <a:bodyPr/>
                    <a:lstStyle/>
                    <a:p>
                      <a:pPr indent="0" lvl="0" marL="0" rtl="0" algn="l">
                        <a:lnSpc>
                          <a:spcPct val="115000"/>
                        </a:lnSpc>
                        <a:spcBef>
                          <a:spcPts val="0"/>
                        </a:spcBef>
                        <a:spcAft>
                          <a:spcPts val="0"/>
                        </a:spcAft>
                        <a:buNone/>
                      </a:pPr>
                      <a:r>
                        <a:rPr lang="en" sz="1200"/>
                        <a:t>H7: Flexibility &amp; Efficiency of Use</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r>
              <a:tr h="276525">
                <a:tc>
                  <a:txBody>
                    <a:bodyPr/>
                    <a:lstStyle/>
                    <a:p>
                      <a:pPr indent="0" lvl="0" marL="0" rtl="0" algn="l">
                        <a:lnSpc>
                          <a:spcPct val="115000"/>
                        </a:lnSpc>
                        <a:spcBef>
                          <a:spcPts val="0"/>
                        </a:spcBef>
                        <a:spcAft>
                          <a:spcPts val="0"/>
                        </a:spcAft>
                        <a:buNone/>
                      </a:pPr>
                      <a:r>
                        <a:rPr lang="en" sz="1200"/>
                        <a:t>H8: Aesthetic &amp; Minimalist Design</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500"/>
                        <a:t>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12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22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76525">
                <a:tc>
                  <a:txBody>
                    <a:bodyPr/>
                    <a:lstStyle/>
                    <a:p>
                      <a:pPr indent="0" lvl="0" marL="0" rtl="0" algn="l">
                        <a:lnSpc>
                          <a:spcPct val="115000"/>
                        </a:lnSpc>
                        <a:spcBef>
                          <a:spcPts val="0"/>
                        </a:spcBef>
                        <a:spcAft>
                          <a:spcPts val="0"/>
                        </a:spcAft>
                        <a:buNone/>
                      </a:pPr>
                      <a:r>
                        <a:rPr lang="en" sz="1200"/>
                        <a:t>H9: Help Users with Errors</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r>
              <a:tr h="276525">
                <a:tc>
                  <a:txBody>
                    <a:bodyPr/>
                    <a:lstStyle/>
                    <a:p>
                      <a:pPr indent="0" lvl="0" marL="0" rtl="0" algn="l">
                        <a:lnSpc>
                          <a:spcPct val="115000"/>
                        </a:lnSpc>
                        <a:spcBef>
                          <a:spcPts val="0"/>
                        </a:spcBef>
                        <a:spcAft>
                          <a:spcPts val="0"/>
                        </a:spcAft>
                        <a:buNone/>
                      </a:pPr>
                      <a:r>
                        <a:rPr lang="en" sz="1200"/>
                        <a:t>H10: Help &amp; Documentation</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r>
              <a:tr h="276525">
                <a:tc>
                  <a:txBody>
                    <a:bodyPr/>
                    <a:lstStyle/>
                    <a:p>
                      <a:pPr indent="0" lvl="0" marL="0" rtl="0" algn="l">
                        <a:lnSpc>
                          <a:spcPct val="115000"/>
                        </a:lnSpc>
                        <a:spcBef>
                          <a:spcPts val="0"/>
                        </a:spcBef>
                        <a:spcAft>
                          <a:spcPts val="0"/>
                        </a:spcAft>
                        <a:buNone/>
                      </a:pPr>
                      <a:r>
                        <a:rPr lang="en" sz="1200"/>
                        <a:t>H11: Accessible Design</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500"/>
                        <a:t>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a:t>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76525">
                <a:tc>
                  <a:txBody>
                    <a:bodyPr/>
                    <a:lstStyle/>
                    <a:p>
                      <a:pPr indent="0" lvl="0" marL="0" rtl="0" algn="l">
                        <a:lnSpc>
                          <a:spcPct val="115000"/>
                        </a:lnSpc>
                        <a:spcBef>
                          <a:spcPts val="0"/>
                        </a:spcBef>
                        <a:spcAft>
                          <a:spcPts val="0"/>
                        </a:spcAft>
                        <a:buNone/>
                      </a:pPr>
                      <a:r>
                        <a:rPr lang="en" sz="1200"/>
                        <a:t>H12. ​​Value Alignment &amp; Inclusion</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a:t>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FFF"/>
                    </a:solidFill>
                  </a:tcPr>
                </a:tc>
              </a:tr>
              <a:tr h="276525">
                <a:tc>
                  <a:txBody>
                    <a:bodyPr/>
                    <a:lstStyle/>
                    <a:p>
                      <a:pPr indent="0" lvl="0" marL="0" rtl="0" algn="l">
                        <a:lnSpc>
                          <a:spcPct val="115000"/>
                        </a:lnSpc>
                        <a:spcBef>
                          <a:spcPts val="0"/>
                        </a:spcBef>
                        <a:spcAft>
                          <a:spcPts val="0"/>
                        </a:spcAft>
                        <a:buNone/>
                      </a:pPr>
                      <a:r>
                        <a:rPr b="1" lang="en" sz="1200"/>
                        <a:t>Total Violations</a:t>
                      </a:r>
                      <a:endParaRPr b="1"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3</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30</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36</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21</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11</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FFF"/>
                    </a:solidFill>
                  </a:tcPr>
                </a:tc>
                <a:tc>
                  <a:txBody>
                    <a:bodyPr/>
                    <a:lstStyle/>
                    <a:p>
                      <a:pPr indent="0" lvl="0" marL="0" rtl="0" algn="r">
                        <a:lnSpc>
                          <a:spcPct val="115000"/>
                        </a:lnSpc>
                        <a:spcBef>
                          <a:spcPts val="0"/>
                        </a:spcBef>
                        <a:spcAft>
                          <a:spcPts val="0"/>
                        </a:spcAft>
                        <a:buNone/>
                      </a:pPr>
                      <a:r>
                        <a:rPr lang="en" sz="1500"/>
                        <a:t>101</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FFF"/>
                    </a:solidFill>
                  </a:tcPr>
                </a:tc>
              </a:tr>
            </a:tbl>
          </a:graphicData>
        </a:graphic>
      </p:graphicFrame>
      <p:cxnSp>
        <p:nvCxnSpPr>
          <p:cNvPr id="157" name="Google Shape;157;p24"/>
          <p:cNvCxnSpPr/>
          <p:nvPr/>
        </p:nvCxnSpPr>
        <p:spPr>
          <a:xfrm>
            <a:off x="254425" y="437150"/>
            <a:ext cx="8569800" cy="18300"/>
          </a:xfrm>
          <a:prstGeom prst="straightConnector1">
            <a:avLst/>
          </a:prstGeom>
          <a:noFill/>
          <a:ln cap="flat" cmpd="sng" w="19050">
            <a:solidFill>
              <a:srgbClr val="073763"/>
            </a:solidFill>
            <a:prstDash val="solid"/>
            <a:round/>
            <a:headEnd len="med" w="med" type="none"/>
            <a:tailEnd len="med" w="med" type="none"/>
          </a:ln>
        </p:spPr>
      </p:cxnSp>
      <p:sp>
        <p:nvSpPr>
          <p:cNvPr id="158" name="Google Shape;158;p24"/>
          <p:cNvSpPr txBox="1"/>
          <p:nvPr/>
        </p:nvSpPr>
        <p:spPr>
          <a:xfrm>
            <a:off x="149225" y="67050"/>
            <a:ext cx="8520600" cy="792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500">
                <a:solidFill>
                  <a:srgbClr val="1E6666"/>
                </a:solidFill>
                <a:latin typeface="Poppins"/>
                <a:ea typeface="Poppins"/>
                <a:cs typeface="Poppins"/>
                <a:sym typeface="Poppins"/>
              </a:rPr>
              <a:t>Statistics: All Violations</a:t>
            </a:r>
            <a:endParaRPr sz="1500">
              <a:solidFill>
                <a:srgbClr val="1E6666"/>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162" name="Shape 162"/>
        <p:cNvGrpSpPr/>
        <p:nvPr/>
      </p:nvGrpSpPr>
      <p:grpSpPr>
        <a:xfrm>
          <a:off x="0" y="0"/>
          <a:ext cx="0" cy="0"/>
          <a:chOff x="0" y="0"/>
          <a:chExt cx="0" cy="0"/>
        </a:xfrm>
      </p:grpSpPr>
      <p:sp>
        <p:nvSpPr>
          <p:cNvPr id="163" name="Google Shape;163;p25"/>
          <p:cNvSpPr txBox="1"/>
          <p:nvPr/>
        </p:nvSpPr>
        <p:spPr>
          <a:xfrm>
            <a:off x="311700" y="2429550"/>
            <a:ext cx="8520600" cy="7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E6666"/>
                </a:solidFill>
                <a:latin typeface="Nunito"/>
                <a:ea typeface="Nunito"/>
                <a:cs typeface="Nunito"/>
                <a:sym typeface="Nunito"/>
              </a:rPr>
              <a:t>Revisions for High-fi</a:t>
            </a:r>
            <a:endParaRPr b="1" sz="4000">
              <a:solidFill>
                <a:srgbClr val="1E6666"/>
              </a:solidFill>
              <a:latin typeface="Nunito"/>
              <a:ea typeface="Nunito"/>
              <a:cs typeface="Nunito"/>
              <a:sym typeface="Nunito"/>
            </a:endParaRPr>
          </a:p>
        </p:txBody>
      </p:sp>
      <p:sp>
        <p:nvSpPr>
          <p:cNvPr id="164" name="Google Shape;164;p25"/>
          <p:cNvSpPr txBox="1"/>
          <p:nvPr/>
        </p:nvSpPr>
        <p:spPr>
          <a:xfrm>
            <a:off x="4019575" y="1604975"/>
            <a:ext cx="1353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1E6666"/>
                </a:solidFill>
                <a:latin typeface="Nunito"/>
                <a:ea typeface="Nunito"/>
                <a:cs typeface="Nunito"/>
                <a:sym typeface="Nunito"/>
              </a:rPr>
              <a:t>02</a:t>
            </a:r>
            <a:endParaRPr sz="5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168" name="Shape 168"/>
        <p:cNvGrpSpPr/>
        <p:nvPr/>
      </p:nvGrpSpPr>
      <p:grpSpPr>
        <a:xfrm>
          <a:off x="0" y="0"/>
          <a:ext cx="0" cy="0"/>
          <a:chOff x="0" y="0"/>
          <a:chExt cx="0" cy="0"/>
        </a:xfrm>
      </p:grpSpPr>
      <p:sp>
        <p:nvSpPr>
          <p:cNvPr id="169" name="Google Shape;169;p26"/>
          <p:cNvSpPr txBox="1"/>
          <p:nvPr/>
        </p:nvSpPr>
        <p:spPr>
          <a:xfrm>
            <a:off x="311700" y="227275"/>
            <a:ext cx="8520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6666"/>
                </a:solidFill>
                <a:latin typeface="Nunito"/>
                <a:ea typeface="Nunito"/>
                <a:cs typeface="Nunito"/>
                <a:sym typeface="Nunito"/>
              </a:rPr>
              <a:t>Summary of Changes</a:t>
            </a:r>
            <a:endParaRPr b="1" sz="3000">
              <a:solidFill>
                <a:srgbClr val="1E6666"/>
              </a:solidFill>
              <a:latin typeface="Nunito"/>
              <a:ea typeface="Nunito"/>
              <a:cs typeface="Nunito"/>
              <a:sym typeface="Nunito"/>
            </a:endParaRPr>
          </a:p>
        </p:txBody>
      </p:sp>
      <p:sp>
        <p:nvSpPr>
          <p:cNvPr id="170" name="Google Shape;170;p26"/>
          <p:cNvSpPr txBox="1"/>
          <p:nvPr/>
        </p:nvSpPr>
        <p:spPr>
          <a:xfrm>
            <a:off x="235500" y="725950"/>
            <a:ext cx="8758500" cy="7926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1E6666"/>
              </a:buClr>
              <a:buSzPts val="2100"/>
              <a:buFont typeface="Nunito"/>
              <a:buChar char="●"/>
            </a:pPr>
            <a:r>
              <a:rPr b="1" lang="en" sz="2100">
                <a:solidFill>
                  <a:srgbClr val="1E6666"/>
                </a:solidFill>
                <a:latin typeface="Nunito"/>
                <a:ea typeface="Nunito"/>
                <a:cs typeface="Nunito"/>
                <a:sym typeface="Nunito"/>
              </a:rPr>
              <a:t>Entirely revamped our design: </a:t>
            </a:r>
            <a:r>
              <a:rPr b="1" lang="en" sz="1600">
                <a:solidFill>
                  <a:srgbClr val="1E6666"/>
                </a:solidFill>
                <a:latin typeface="Nunito"/>
                <a:ea typeface="Nunito"/>
                <a:cs typeface="Nunito"/>
                <a:sym typeface="Nunito"/>
              </a:rPr>
              <a:t>flow, aesthetics, navigation, and functionality  </a:t>
            </a:r>
            <a:endParaRPr b="1" sz="1600">
              <a:solidFill>
                <a:srgbClr val="1E6666"/>
              </a:solidFill>
              <a:latin typeface="Nunito"/>
              <a:ea typeface="Nunito"/>
              <a:cs typeface="Nunito"/>
              <a:sym typeface="Nunito"/>
            </a:endParaRPr>
          </a:p>
        </p:txBody>
      </p:sp>
      <p:pic>
        <p:nvPicPr>
          <p:cNvPr id="171" name="Google Shape;171;p26"/>
          <p:cNvPicPr preferRelativeResize="0"/>
          <p:nvPr/>
        </p:nvPicPr>
        <p:blipFill rotWithShape="1">
          <a:blip r:embed="rId3">
            <a:alphaModFix/>
          </a:blip>
          <a:srcRect b="0" l="3072" r="0" t="0"/>
          <a:stretch/>
        </p:blipFill>
        <p:spPr>
          <a:xfrm>
            <a:off x="619499" y="1282000"/>
            <a:ext cx="3406124" cy="3734650"/>
          </a:xfrm>
          <a:prstGeom prst="rect">
            <a:avLst/>
          </a:prstGeom>
          <a:noFill/>
          <a:ln>
            <a:noFill/>
          </a:ln>
        </p:spPr>
      </p:pic>
      <p:cxnSp>
        <p:nvCxnSpPr>
          <p:cNvPr id="172" name="Google Shape;172;p26"/>
          <p:cNvCxnSpPr/>
          <p:nvPr/>
        </p:nvCxnSpPr>
        <p:spPr>
          <a:xfrm>
            <a:off x="4101826" y="3205601"/>
            <a:ext cx="1161900" cy="300"/>
          </a:xfrm>
          <a:prstGeom prst="straightConnector1">
            <a:avLst/>
          </a:prstGeom>
          <a:noFill/>
          <a:ln cap="flat" cmpd="sng" w="38100">
            <a:solidFill>
              <a:srgbClr val="1E6666"/>
            </a:solidFill>
            <a:prstDash val="solid"/>
            <a:round/>
            <a:headEnd len="med" w="med" type="none"/>
            <a:tailEnd len="med" w="med" type="triangle"/>
          </a:ln>
        </p:spPr>
      </p:cxnSp>
      <p:pic>
        <p:nvPicPr>
          <p:cNvPr id="173" name="Google Shape;173;p26"/>
          <p:cNvPicPr preferRelativeResize="0"/>
          <p:nvPr/>
        </p:nvPicPr>
        <p:blipFill rotWithShape="1">
          <a:blip r:embed="rId4">
            <a:alphaModFix/>
          </a:blip>
          <a:srcRect b="0" l="0" r="6015" t="0"/>
          <a:stretch/>
        </p:blipFill>
        <p:spPr>
          <a:xfrm>
            <a:off x="5430150" y="1220100"/>
            <a:ext cx="3043349" cy="37965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177" name="Shape 177"/>
        <p:cNvGrpSpPr/>
        <p:nvPr/>
      </p:nvGrpSpPr>
      <p:grpSpPr>
        <a:xfrm>
          <a:off x="0" y="0"/>
          <a:ext cx="0" cy="0"/>
          <a:chOff x="0" y="0"/>
          <a:chExt cx="0" cy="0"/>
        </a:xfrm>
      </p:grpSpPr>
      <p:sp>
        <p:nvSpPr>
          <p:cNvPr id="178" name="Google Shape;178;p27"/>
          <p:cNvSpPr txBox="1"/>
          <p:nvPr/>
        </p:nvSpPr>
        <p:spPr>
          <a:xfrm>
            <a:off x="311700" y="2626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6666"/>
                </a:solidFill>
                <a:latin typeface="Poppins"/>
                <a:ea typeface="Poppins"/>
                <a:cs typeface="Poppins"/>
                <a:sym typeface="Poppins"/>
              </a:rPr>
              <a:t>H1: Visibility of System Status</a:t>
            </a:r>
            <a:endParaRPr b="1" sz="3000">
              <a:solidFill>
                <a:srgbClr val="1E6666"/>
              </a:solidFill>
              <a:latin typeface="Poppins"/>
              <a:ea typeface="Poppins"/>
              <a:cs typeface="Poppins"/>
              <a:sym typeface="Poppins"/>
            </a:endParaRPr>
          </a:p>
        </p:txBody>
      </p:sp>
      <p:sp>
        <p:nvSpPr>
          <p:cNvPr id="179" name="Google Shape;179;p27"/>
          <p:cNvSpPr txBox="1"/>
          <p:nvPr>
            <p:ph idx="4294967295" type="body"/>
          </p:nvPr>
        </p:nvSpPr>
        <p:spPr>
          <a:xfrm>
            <a:off x="311700" y="966825"/>
            <a:ext cx="85206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Poppins"/>
                <a:ea typeface="Poppins"/>
                <a:cs typeface="Poppins"/>
                <a:sym typeface="Poppins"/>
              </a:rPr>
              <a:t>Violation</a:t>
            </a:r>
            <a:r>
              <a:rPr b="1" lang="en">
                <a:latin typeface="Poppins"/>
                <a:ea typeface="Poppins"/>
                <a:cs typeface="Poppins"/>
                <a:sym typeface="Poppins"/>
              </a:rPr>
              <a:t> #8:</a:t>
            </a:r>
            <a:r>
              <a:rPr lang="en">
                <a:latin typeface="Poppins"/>
                <a:ea typeface="Poppins"/>
                <a:cs typeface="Poppins"/>
                <a:sym typeface="Poppins"/>
              </a:rPr>
              <a:t> </a:t>
            </a:r>
            <a:r>
              <a:rPr lang="en">
                <a:latin typeface="Poppins"/>
                <a:ea typeface="Poppins"/>
                <a:cs typeface="Poppins"/>
                <a:sym typeface="Poppins"/>
              </a:rPr>
              <a:t>Timeout for challenging a friend is too fast</a:t>
            </a:r>
            <a:endParaRPr>
              <a:latin typeface="Poppins"/>
              <a:ea typeface="Poppins"/>
              <a:cs typeface="Poppins"/>
              <a:sym typeface="Poppins"/>
            </a:endParaRPr>
          </a:p>
        </p:txBody>
      </p:sp>
      <p:pic>
        <p:nvPicPr>
          <p:cNvPr id="180" name="Google Shape;180;p27"/>
          <p:cNvPicPr preferRelativeResize="0"/>
          <p:nvPr/>
        </p:nvPicPr>
        <p:blipFill>
          <a:blip r:embed="rId3">
            <a:alphaModFix/>
          </a:blip>
          <a:stretch>
            <a:fillRect/>
          </a:stretch>
        </p:blipFill>
        <p:spPr>
          <a:xfrm>
            <a:off x="6241625" y="1500074"/>
            <a:ext cx="1220100" cy="2745000"/>
          </a:xfrm>
          <a:prstGeom prst="roundRect">
            <a:avLst>
              <a:gd fmla="val 16667" name="adj"/>
            </a:avLst>
          </a:prstGeom>
          <a:noFill/>
          <a:ln cap="flat" cmpd="sng" w="9525">
            <a:solidFill>
              <a:srgbClr val="000000"/>
            </a:solidFill>
            <a:prstDash val="solid"/>
            <a:round/>
            <a:headEnd len="sm" w="sm" type="none"/>
            <a:tailEnd len="sm" w="sm" type="none"/>
          </a:ln>
        </p:spPr>
      </p:pic>
      <p:pic>
        <p:nvPicPr>
          <p:cNvPr id="181" name="Google Shape;181;p27"/>
          <p:cNvPicPr preferRelativeResize="0"/>
          <p:nvPr/>
        </p:nvPicPr>
        <p:blipFill rotWithShape="1">
          <a:blip r:embed="rId4">
            <a:alphaModFix/>
          </a:blip>
          <a:srcRect b="0" l="0" r="0" t="0"/>
          <a:stretch/>
        </p:blipFill>
        <p:spPr>
          <a:xfrm>
            <a:off x="4871050" y="1483575"/>
            <a:ext cx="1220100" cy="2778000"/>
          </a:xfrm>
          <a:prstGeom prst="roundRect">
            <a:avLst>
              <a:gd fmla="val 16667" name="adj"/>
            </a:avLst>
          </a:prstGeom>
          <a:noFill/>
          <a:ln cap="flat" cmpd="sng" w="9525">
            <a:solidFill>
              <a:schemeClr val="dk2"/>
            </a:solidFill>
            <a:prstDash val="solid"/>
            <a:round/>
            <a:headEnd len="sm" w="sm" type="none"/>
            <a:tailEnd len="sm" w="sm" type="none"/>
          </a:ln>
        </p:spPr>
      </p:pic>
      <p:pic>
        <p:nvPicPr>
          <p:cNvPr id="182" name="Google Shape;182;p27"/>
          <p:cNvPicPr preferRelativeResize="0"/>
          <p:nvPr/>
        </p:nvPicPr>
        <p:blipFill>
          <a:blip r:embed="rId5">
            <a:alphaModFix/>
          </a:blip>
          <a:stretch>
            <a:fillRect/>
          </a:stretch>
        </p:blipFill>
        <p:spPr>
          <a:xfrm>
            <a:off x="7612200" y="1503373"/>
            <a:ext cx="1220100" cy="2738400"/>
          </a:xfrm>
          <a:prstGeom prst="roundRect">
            <a:avLst>
              <a:gd fmla="val 16667" name="adj"/>
            </a:avLst>
          </a:prstGeom>
          <a:noFill/>
          <a:ln cap="flat" cmpd="sng" w="9525">
            <a:solidFill>
              <a:schemeClr val="dk2"/>
            </a:solidFill>
            <a:prstDash val="solid"/>
            <a:round/>
            <a:headEnd len="sm" w="sm" type="none"/>
            <a:tailEnd len="sm" w="sm" type="none"/>
          </a:ln>
        </p:spPr>
      </p:pic>
      <p:pic>
        <p:nvPicPr>
          <p:cNvPr id="183" name="Google Shape;183;p27"/>
          <p:cNvPicPr preferRelativeResize="0"/>
          <p:nvPr/>
        </p:nvPicPr>
        <p:blipFill rotWithShape="1">
          <a:blip r:embed="rId6">
            <a:alphaModFix/>
          </a:blip>
          <a:srcRect b="0" l="527" r="0" t="0"/>
          <a:stretch/>
        </p:blipFill>
        <p:spPr>
          <a:xfrm>
            <a:off x="382000" y="1551085"/>
            <a:ext cx="1206000" cy="2643000"/>
          </a:xfrm>
          <a:prstGeom prst="roundRect">
            <a:avLst>
              <a:gd fmla="val 16667" name="adj"/>
            </a:avLst>
          </a:prstGeom>
          <a:noFill/>
          <a:ln cap="flat" cmpd="sng" w="9525">
            <a:solidFill>
              <a:srgbClr val="595959"/>
            </a:solidFill>
            <a:prstDash val="solid"/>
            <a:round/>
            <a:headEnd len="sm" w="sm" type="none"/>
            <a:tailEnd len="sm" w="sm" type="none"/>
          </a:ln>
        </p:spPr>
      </p:pic>
      <p:pic>
        <p:nvPicPr>
          <p:cNvPr id="184" name="Google Shape;184;p27"/>
          <p:cNvPicPr preferRelativeResize="0"/>
          <p:nvPr/>
        </p:nvPicPr>
        <p:blipFill>
          <a:blip r:embed="rId7">
            <a:alphaModFix/>
          </a:blip>
          <a:stretch>
            <a:fillRect/>
          </a:stretch>
        </p:blipFill>
        <p:spPr>
          <a:xfrm>
            <a:off x="1640927" y="1551074"/>
            <a:ext cx="1274100" cy="2643000"/>
          </a:xfrm>
          <a:prstGeom prst="roundRect">
            <a:avLst>
              <a:gd fmla="val 16667" name="adj"/>
            </a:avLst>
          </a:prstGeom>
          <a:noFill/>
          <a:ln cap="flat" cmpd="sng" w="9525">
            <a:solidFill>
              <a:srgbClr val="595959"/>
            </a:solidFill>
            <a:prstDash val="solid"/>
            <a:round/>
            <a:headEnd len="sm" w="sm" type="none"/>
            <a:tailEnd len="sm" w="sm" type="none"/>
          </a:ln>
        </p:spPr>
      </p:pic>
      <p:pic>
        <p:nvPicPr>
          <p:cNvPr id="185" name="Google Shape;185;p27"/>
          <p:cNvPicPr preferRelativeResize="0"/>
          <p:nvPr/>
        </p:nvPicPr>
        <p:blipFill rotWithShape="1">
          <a:blip r:embed="rId8">
            <a:alphaModFix/>
          </a:blip>
          <a:srcRect b="7366" l="45262" r="28898" t="7272"/>
          <a:stretch/>
        </p:blipFill>
        <p:spPr>
          <a:xfrm>
            <a:off x="2967947" y="1551080"/>
            <a:ext cx="1274100" cy="2643000"/>
          </a:xfrm>
          <a:prstGeom prst="roundRect">
            <a:avLst>
              <a:gd fmla="val 16667" name="adj"/>
            </a:avLst>
          </a:prstGeom>
          <a:noFill/>
          <a:ln cap="flat" cmpd="sng" w="9525">
            <a:solidFill>
              <a:srgbClr val="595959"/>
            </a:solidFill>
            <a:prstDash val="solid"/>
            <a:round/>
            <a:headEnd len="sm" w="sm" type="none"/>
            <a:tailEnd len="sm" w="sm" type="none"/>
          </a:ln>
        </p:spPr>
      </p:pic>
      <p:sp>
        <p:nvSpPr>
          <p:cNvPr id="186" name="Google Shape;186;p27"/>
          <p:cNvSpPr txBox="1"/>
          <p:nvPr/>
        </p:nvSpPr>
        <p:spPr>
          <a:xfrm>
            <a:off x="1153725" y="4262525"/>
            <a:ext cx="22485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Before: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Timeout after sending a friend a challenge is 2s</a:t>
            </a:r>
            <a:endParaRPr sz="1200">
              <a:solidFill>
                <a:schemeClr val="dk2"/>
              </a:solidFill>
              <a:latin typeface="Nunito"/>
              <a:ea typeface="Nunito"/>
              <a:cs typeface="Nunito"/>
              <a:sym typeface="Nunito"/>
            </a:endParaRPr>
          </a:p>
        </p:txBody>
      </p:sp>
      <p:sp>
        <p:nvSpPr>
          <p:cNvPr id="187" name="Google Shape;187;p27"/>
          <p:cNvSpPr txBox="1"/>
          <p:nvPr/>
        </p:nvSpPr>
        <p:spPr>
          <a:xfrm>
            <a:off x="4644675" y="4262525"/>
            <a:ext cx="44994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After: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Confirmation popup does not automatically force timeout until user confirms. Timeout increased to 5s and send them to their Challenge Log where they can see their sent challenges</a:t>
            </a:r>
            <a:endParaRPr sz="1200">
              <a:solidFill>
                <a:schemeClr val="dk2"/>
              </a:solidFill>
              <a:latin typeface="Nunito"/>
              <a:ea typeface="Nunito"/>
              <a:cs typeface="Nunito"/>
              <a:sym typeface="Nunito"/>
            </a:endParaRPr>
          </a:p>
        </p:txBody>
      </p:sp>
      <p:cxnSp>
        <p:nvCxnSpPr>
          <p:cNvPr id="188" name="Google Shape;188;p27"/>
          <p:cNvCxnSpPr/>
          <p:nvPr/>
        </p:nvCxnSpPr>
        <p:spPr>
          <a:xfrm>
            <a:off x="4329438" y="2872575"/>
            <a:ext cx="454200" cy="0"/>
          </a:xfrm>
          <a:prstGeom prst="straightConnector1">
            <a:avLst/>
          </a:prstGeom>
          <a:noFill/>
          <a:ln cap="flat" cmpd="sng" w="28575">
            <a:solidFill>
              <a:schemeClr val="dk2"/>
            </a:solidFill>
            <a:prstDash val="solid"/>
            <a:round/>
            <a:headEnd len="med" w="med" type="none"/>
            <a:tailEnd len="med" w="med" type="triangle"/>
          </a:ln>
        </p:spPr>
      </p:cxnSp>
      <p:cxnSp>
        <p:nvCxnSpPr>
          <p:cNvPr id="189" name="Google Shape;189;p27"/>
          <p:cNvCxnSpPr/>
          <p:nvPr/>
        </p:nvCxnSpPr>
        <p:spPr>
          <a:xfrm rot="10800000">
            <a:off x="4075225" y="3338675"/>
            <a:ext cx="500700" cy="402600"/>
          </a:xfrm>
          <a:prstGeom prst="straightConnector1">
            <a:avLst/>
          </a:prstGeom>
          <a:noFill/>
          <a:ln cap="flat" cmpd="sng" w="28575">
            <a:solidFill>
              <a:srgbClr val="3C78D8"/>
            </a:solidFill>
            <a:prstDash val="solid"/>
            <a:round/>
            <a:headEnd len="med" w="med" type="none"/>
            <a:tailEnd len="med" w="med" type="triangle"/>
          </a:ln>
        </p:spPr>
      </p:cxnSp>
      <p:cxnSp>
        <p:nvCxnSpPr>
          <p:cNvPr id="190" name="Google Shape;190;p27"/>
          <p:cNvCxnSpPr/>
          <p:nvPr/>
        </p:nvCxnSpPr>
        <p:spPr>
          <a:xfrm>
            <a:off x="4536650" y="2130850"/>
            <a:ext cx="441900" cy="432000"/>
          </a:xfrm>
          <a:prstGeom prst="straightConnector1">
            <a:avLst/>
          </a:prstGeom>
          <a:noFill/>
          <a:ln cap="flat" cmpd="sng" w="28575">
            <a:solidFill>
              <a:srgbClr val="3C78D8"/>
            </a:solidFill>
            <a:prstDash val="solid"/>
            <a:round/>
            <a:headEnd len="med" w="med" type="none"/>
            <a:tailEnd len="med" w="med" type="triangle"/>
          </a:ln>
        </p:spPr>
      </p:cxnSp>
      <p:cxnSp>
        <p:nvCxnSpPr>
          <p:cNvPr id="191" name="Google Shape;191;p27"/>
          <p:cNvCxnSpPr/>
          <p:nvPr/>
        </p:nvCxnSpPr>
        <p:spPr>
          <a:xfrm rot="10800000">
            <a:off x="7315700" y="4016300"/>
            <a:ext cx="500700" cy="392700"/>
          </a:xfrm>
          <a:prstGeom prst="straightConnector1">
            <a:avLst/>
          </a:prstGeom>
          <a:noFill/>
          <a:ln cap="flat" cmpd="sng" w="28575">
            <a:solidFill>
              <a:srgbClr val="3C78D8"/>
            </a:solidFill>
            <a:prstDash val="solid"/>
            <a:round/>
            <a:headEnd len="med" w="med" type="none"/>
            <a:tailEnd len="med" w="med" type="triangle"/>
          </a:ln>
        </p:spPr>
      </p:cxnSp>
      <p:cxnSp>
        <p:nvCxnSpPr>
          <p:cNvPr id="192" name="Google Shape;192;p27"/>
          <p:cNvCxnSpPr/>
          <p:nvPr/>
        </p:nvCxnSpPr>
        <p:spPr>
          <a:xfrm>
            <a:off x="7926175" y="1123723"/>
            <a:ext cx="109500" cy="448200"/>
          </a:xfrm>
          <a:prstGeom prst="straightConnector1">
            <a:avLst/>
          </a:prstGeom>
          <a:noFill/>
          <a:ln cap="flat" cmpd="sng" w="28575">
            <a:solidFill>
              <a:srgbClr val="3C78D8"/>
            </a:solidFill>
            <a:prstDash val="solid"/>
            <a:round/>
            <a:headEnd len="med" w="med" type="none"/>
            <a:tailEnd len="med" w="med" type="triangle"/>
          </a:ln>
        </p:spPr>
      </p:cxnSp>
      <p:sp>
        <p:nvSpPr>
          <p:cNvPr id="193" name="Google Shape;193;p27"/>
          <p:cNvSpPr txBox="1"/>
          <p:nvPr>
            <p:ph idx="4294967295" type="body"/>
          </p:nvPr>
        </p:nvSpPr>
        <p:spPr>
          <a:xfrm>
            <a:off x="7504650" y="344625"/>
            <a:ext cx="14352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latin typeface="Nunito"/>
                <a:ea typeface="Nunito"/>
                <a:cs typeface="Nunito"/>
                <a:sym typeface="Nunito"/>
              </a:rPr>
              <a:t>Severity: </a:t>
            </a:r>
            <a:r>
              <a:rPr b="1" i="1" lang="en">
                <a:latin typeface="Nunito"/>
                <a:ea typeface="Nunito"/>
                <a:cs typeface="Nunito"/>
                <a:sym typeface="Nunito"/>
              </a:rPr>
              <a:t>4</a:t>
            </a:r>
            <a:endParaRPr b="1" i="1">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197" name="Shape 197"/>
        <p:cNvGrpSpPr/>
        <p:nvPr/>
      </p:nvGrpSpPr>
      <p:grpSpPr>
        <a:xfrm>
          <a:off x="0" y="0"/>
          <a:ext cx="0" cy="0"/>
          <a:chOff x="0" y="0"/>
          <a:chExt cx="0" cy="0"/>
        </a:xfrm>
      </p:grpSpPr>
      <p:sp>
        <p:nvSpPr>
          <p:cNvPr id="198" name="Google Shape;198;p28"/>
          <p:cNvSpPr txBox="1"/>
          <p:nvPr/>
        </p:nvSpPr>
        <p:spPr>
          <a:xfrm>
            <a:off x="311700" y="2626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6666"/>
                </a:solidFill>
                <a:latin typeface="Poppins"/>
                <a:ea typeface="Poppins"/>
                <a:cs typeface="Poppins"/>
                <a:sym typeface="Poppins"/>
              </a:rPr>
              <a:t>H1: Visibility of System Status</a:t>
            </a:r>
            <a:endParaRPr b="1" sz="3000">
              <a:solidFill>
                <a:srgbClr val="1E6666"/>
              </a:solidFill>
              <a:latin typeface="Poppins"/>
              <a:ea typeface="Poppins"/>
              <a:cs typeface="Poppins"/>
              <a:sym typeface="Poppins"/>
            </a:endParaRPr>
          </a:p>
        </p:txBody>
      </p:sp>
      <p:sp>
        <p:nvSpPr>
          <p:cNvPr id="199" name="Google Shape;199;p28"/>
          <p:cNvSpPr txBox="1"/>
          <p:nvPr>
            <p:ph idx="4294967295" type="body"/>
          </p:nvPr>
        </p:nvSpPr>
        <p:spPr>
          <a:xfrm>
            <a:off x="235350" y="966825"/>
            <a:ext cx="8673300" cy="6141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b="1" lang="en">
                <a:latin typeface="Poppins"/>
                <a:ea typeface="Poppins"/>
                <a:cs typeface="Poppins"/>
                <a:sym typeface="Poppins"/>
              </a:rPr>
              <a:t>Violation</a:t>
            </a:r>
            <a:r>
              <a:rPr b="1" lang="en">
                <a:latin typeface="Poppins"/>
                <a:ea typeface="Poppins"/>
                <a:cs typeface="Poppins"/>
                <a:sym typeface="Poppins"/>
              </a:rPr>
              <a:t> #17:</a:t>
            </a:r>
            <a:r>
              <a:rPr lang="en">
                <a:latin typeface="Poppins"/>
                <a:ea typeface="Poppins"/>
                <a:cs typeface="Poppins"/>
                <a:sym typeface="Poppins"/>
              </a:rPr>
              <a:t> </a:t>
            </a:r>
            <a:r>
              <a:rPr lang="en">
                <a:latin typeface="Poppins"/>
                <a:ea typeface="Poppins"/>
                <a:cs typeface="Poppins"/>
                <a:sym typeface="Poppins"/>
              </a:rPr>
              <a:t>Star symbol for indicating XP is confusing and does not have values</a:t>
            </a:r>
            <a:endParaRPr>
              <a:latin typeface="Poppins"/>
              <a:ea typeface="Poppins"/>
              <a:cs typeface="Poppins"/>
              <a:sym typeface="Poppins"/>
            </a:endParaRPr>
          </a:p>
        </p:txBody>
      </p:sp>
      <p:pic>
        <p:nvPicPr>
          <p:cNvPr id="200" name="Google Shape;200;p28"/>
          <p:cNvPicPr preferRelativeResize="0"/>
          <p:nvPr/>
        </p:nvPicPr>
        <p:blipFill rotWithShape="1">
          <a:blip r:embed="rId3">
            <a:alphaModFix/>
          </a:blip>
          <a:srcRect b="19049" l="0" r="0" t="17260"/>
          <a:stretch/>
        </p:blipFill>
        <p:spPr>
          <a:xfrm>
            <a:off x="1621013" y="1621050"/>
            <a:ext cx="1893900" cy="2464800"/>
          </a:xfrm>
          <a:prstGeom prst="roundRect">
            <a:avLst>
              <a:gd fmla="val 5353" name="adj"/>
            </a:avLst>
          </a:prstGeom>
          <a:noFill/>
          <a:ln cap="flat" cmpd="sng" w="9525">
            <a:solidFill>
              <a:schemeClr val="dk2"/>
            </a:solidFill>
            <a:prstDash val="solid"/>
            <a:round/>
            <a:headEnd len="sm" w="sm" type="none"/>
            <a:tailEnd len="sm" w="sm" type="none"/>
          </a:ln>
        </p:spPr>
      </p:pic>
      <p:cxnSp>
        <p:nvCxnSpPr>
          <p:cNvPr id="201" name="Google Shape;201;p28"/>
          <p:cNvCxnSpPr/>
          <p:nvPr/>
        </p:nvCxnSpPr>
        <p:spPr>
          <a:xfrm>
            <a:off x="3935238" y="3023300"/>
            <a:ext cx="990000" cy="13800"/>
          </a:xfrm>
          <a:prstGeom prst="straightConnector1">
            <a:avLst/>
          </a:prstGeom>
          <a:noFill/>
          <a:ln cap="flat" cmpd="sng" w="28575">
            <a:solidFill>
              <a:schemeClr val="dk2"/>
            </a:solidFill>
            <a:prstDash val="solid"/>
            <a:round/>
            <a:headEnd len="med" w="med" type="none"/>
            <a:tailEnd len="med" w="med" type="triangle"/>
          </a:ln>
        </p:spPr>
      </p:cxnSp>
      <p:pic>
        <p:nvPicPr>
          <p:cNvPr id="202" name="Google Shape;202;p28"/>
          <p:cNvPicPr preferRelativeResize="0"/>
          <p:nvPr/>
        </p:nvPicPr>
        <p:blipFill rotWithShape="1">
          <a:blip r:embed="rId4">
            <a:alphaModFix/>
          </a:blip>
          <a:srcRect b="23864" l="0" r="0" t="32847"/>
          <a:stretch/>
        </p:blipFill>
        <p:spPr>
          <a:xfrm>
            <a:off x="5345563" y="1660800"/>
            <a:ext cx="2432700" cy="2385300"/>
          </a:xfrm>
          <a:prstGeom prst="roundRect">
            <a:avLst>
              <a:gd fmla="val 16667" name="adj"/>
            </a:avLst>
          </a:prstGeom>
          <a:noFill/>
          <a:ln cap="flat" cmpd="sng" w="9525">
            <a:solidFill>
              <a:schemeClr val="dk2"/>
            </a:solidFill>
            <a:prstDash val="solid"/>
            <a:round/>
            <a:headEnd len="sm" w="sm" type="none"/>
            <a:tailEnd len="sm" w="sm" type="none"/>
          </a:ln>
        </p:spPr>
      </p:pic>
      <p:sp>
        <p:nvSpPr>
          <p:cNvPr id="203" name="Google Shape;203;p28"/>
          <p:cNvSpPr txBox="1"/>
          <p:nvPr/>
        </p:nvSpPr>
        <p:spPr>
          <a:xfrm>
            <a:off x="1581125" y="4262525"/>
            <a:ext cx="19737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Before: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Just Star &amp; Value to imply XP</a:t>
            </a:r>
            <a:endParaRPr sz="1200">
              <a:solidFill>
                <a:schemeClr val="dk2"/>
              </a:solidFill>
              <a:latin typeface="Nunito"/>
              <a:ea typeface="Nunito"/>
              <a:cs typeface="Nunito"/>
              <a:sym typeface="Nunito"/>
            </a:endParaRPr>
          </a:p>
        </p:txBody>
      </p:sp>
      <p:sp>
        <p:nvSpPr>
          <p:cNvPr id="204" name="Google Shape;204;p28"/>
          <p:cNvSpPr txBox="1"/>
          <p:nvPr/>
        </p:nvSpPr>
        <p:spPr>
          <a:xfrm>
            <a:off x="5345575" y="4262525"/>
            <a:ext cx="34332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After</a:t>
            </a:r>
            <a:r>
              <a:rPr b="1" i="1" lang="en" sz="1200">
                <a:solidFill>
                  <a:schemeClr val="dk2"/>
                </a:solidFill>
                <a:latin typeface="Nunito"/>
                <a:ea typeface="Nunito"/>
                <a:cs typeface="Nunito"/>
                <a:sym typeface="Nunito"/>
              </a:rPr>
              <a:t>: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Add “XP” to indicate that stars represent XP and the experience provides 20 XP</a:t>
            </a:r>
            <a:endParaRPr sz="1200">
              <a:solidFill>
                <a:schemeClr val="dk2"/>
              </a:solidFill>
              <a:latin typeface="Nunito"/>
              <a:ea typeface="Nunito"/>
              <a:cs typeface="Nunito"/>
              <a:sym typeface="Nunito"/>
            </a:endParaRPr>
          </a:p>
        </p:txBody>
      </p:sp>
      <p:cxnSp>
        <p:nvCxnSpPr>
          <p:cNvPr id="205" name="Google Shape;205;p28"/>
          <p:cNvCxnSpPr/>
          <p:nvPr/>
        </p:nvCxnSpPr>
        <p:spPr>
          <a:xfrm rot="10800000">
            <a:off x="2743800" y="3161125"/>
            <a:ext cx="1066200" cy="462300"/>
          </a:xfrm>
          <a:prstGeom prst="straightConnector1">
            <a:avLst/>
          </a:prstGeom>
          <a:noFill/>
          <a:ln cap="flat" cmpd="sng" w="28575">
            <a:solidFill>
              <a:srgbClr val="3C78D8"/>
            </a:solidFill>
            <a:prstDash val="solid"/>
            <a:round/>
            <a:headEnd len="med" w="med" type="none"/>
            <a:tailEnd len="med" w="med" type="triangle"/>
          </a:ln>
        </p:spPr>
      </p:cxnSp>
      <p:cxnSp>
        <p:nvCxnSpPr>
          <p:cNvPr id="206" name="Google Shape;206;p28"/>
          <p:cNvCxnSpPr/>
          <p:nvPr/>
        </p:nvCxnSpPr>
        <p:spPr>
          <a:xfrm>
            <a:off x="4517025" y="1954100"/>
            <a:ext cx="933000" cy="608700"/>
          </a:xfrm>
          <a:prstGeom prst="straightConnector1">
            <a:avLst/>
          </a:prstGeom>
          <a:noFill/>
          <a:ln cap="flat" cmpd="sng" w="28575">
            <a:solidFill>
              <a:srgbClr val="3C78D8"/>
            </a:solidFill>
            <a:prstDash val="solid"/>
            <a:round/>
            <a:headEnd len="med" w="med" type="none"/>
            <a:tailEnd len="med" w="med" type="triangle"/>
          </a:ln>
        </p:spPr>
      </p:cxnSp>
      <p:sp>
        <p:nvSpPr>
          <p:cNvPr id="207" name="Google Shape;207;p28"/>
          <p:cNvSpPr txBox="1"/>
          <p:nvPr>
            <p:ph idx="4294967295" type="body"/>
          </p:nvPr>
        </p:nvSpPr>
        <p:spPr>
          <a:xfrm>
            <a:off x="7504650" y="344625"/>
            <a:ext cx="14352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latin typeface="Nunito"/>
                <a:ea typeface="Nunito"/>
                <a:cs typeface="Nunito"/>
                <a:sym typeface="Nunito"/>
              </a:rPr>
              <a:t>Severity: </a:t>
            </a:r>
            <a:r>
              <a:rPr b="1" i="1" lang="en">
                <a:latin typeface="Nunito"/>
                <a:ea typeface="Nunito"/>
                <a:cs typeface="Nunito"/>
                <a:sym typeface="Nunito"/>
              </a:rPr>
              <a:t>3</a:t>
            </a:r>
            <a:endParaRPr b="1" i="1">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211" name="Shape 211"/>
        <p:cNvGrpSpPr/>
        <p:nvPr/>
      </p:nvGrpSpPr>
      <p:grpSpPr>
        <a:xfrm>
          <a:off x="0" y="0"/>
          <a:ext cx="0" cy="0"/>
          <a:chOff x="0" y="0"/>
          <a:chExt cx="0" cy="0"/>
        </a:xfrm>
      </p:grpSpPr>
      <p:sp>
        <p:nvSpPr>
          <p:cNvPr id="212" name="Google Shape;212;p29"/>
          <p:cNvSpPr txBox="1"/>
          <p:nvPr/>
        </p:nvSpPr>
        <p:spPr>
          <a:xfrm>
            <a:off x="311700" y="2626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6666"/>
                </a:solidFill>
                <a:latin typeface="Poppins"/>
                <a:ea typeface="Poppins"/>
                <a:cs typeface="Poppins"/>
                <a:sym typeface="Poppins"/>
              </a:rPr>
              <a:t>H4: Consistency &amp; Standards</a:t>
            </a:r>
            <a:endParaRPr b="1" sz="3000">
              <a:solidFill>
                <a:srgbClr val="1E6666"/>
              </a:solidFill>
              <a:latin typeface="Poppins"/>
              <a:ea typeface="Poppins"/>
              <a:cs typeface="Poppins"/>
              <a:sym typeface="Poppins"/>
            </a:endParaRPr>
          </a:p>
        </p:txBody>
      </p:sp>
      <p:sp>
        <p:nvSpPr>
          <p:cNvPr id="213" name="Google Shape;213;p29"/>
          <p:cNvSpPr txBox="1"/>
          <p:nvPr>
            <p:ph idx="4294967295" type="body"/>
          </p:nvPr>
        </p:nvSpPr>
        <p:spPr>
          <a:xfrm>
            <a:off x="311700" y="966825"/>
            <a:ext cx="8520600" cy="90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Poppins"/>
                <a:ea typeface="Poppins"/>
                <a:cs typeface="Poppins"/>
                <a:sym typeface="Poppins"/>
              </a:rPr>
              <a:t>Violation</a:t>
            </a:r>
            <a:r>
              <a:rPr b="1" lang="en">
                <a:latin typeface="Poppins"/>
                <a:ea typeface="Poppins"/>
                <a:cs typeface="Poppins"/>
                <a:sym typeface="Poppins"/>
              </a:rPr>
              <a:t> #79:</a:t>
            </a:r>
            <a:r>
              <a:rPr lang="en">
                <a:latin typeface="Poppins"/>
                <a:ea typeface="Poppins"/>
                <a:cs typeface="Poppins"/>
                <a:sym typeface="Poppins"/>
              </a:rPr>
              <a:t> There are tags that look like buttons: </a:t>
            </a:r>
            <a:r>
              <a:rPr lang="en">
                <a:latin typeface="Poppins"/>
                <a:ea typeface="Poppins"/>
                <a:cs typeface="Poppins"/>
                <a:sym typeface="Poppins"/>
              </a:rPr>
              <a:t>The “Problem Solving” on the task box has a box around it, making it look like a button </a:t>
            </a:r>
            <a:endParaRPr>
              <a:latin typeface="Poppins"/>
              <a:ea typeface="Poppins"/>
              <a:cs typeface="Poppins"/>
              <a:sym typeface="Poppins"/>
            </a:endParaRPr>
          </a:p>
        </p:txBody>
      </p:sp>
      <p:pic>
        <p:nvPicPr>
          <p:cNvPr id="214" name="Google Shape;214;p29"/>
          <p:cNvPicPr preferRelativeResize="0"/>
          <p:nvPr/>
        </p:nvPicPr>
        <p:blipFill>
          <a:blip r:embed="rId3">
            <a:alphaModFix/>
          </a:blip>
          <a:stretch>
            <a:fillRect/>
          </a:stretch>
        </p:blipFill>
        <p:spPr>
          <a:xfrm>
            <a:off x="672850" y="1999488"/>
            <a:ext cx="2948400" cy="2148900"/>
          </a:xfrm>
          <a:prstGeom prst="roundRect">
            <a:avLst>
              <a:gd fmla="val 16667" name="adj"/>
            </a:avLst>
          </a:prstGeom>
          <a:noFill/>
          <a:ln cap="flat" cmpd="sng" w="9525">
            <a:solidFill>
              <a:schemeClr val="dk2"/>
            </a:solidFill>
            <a:prstDash val="solid"/>
            <a:round/>
            <a:headEnd len="sm" w="sm" type="none"/>
            <a:tailEnd len="sm" w="sm" type="none"/>
          </a:ln>
        </p:spPr>
      </p:pic>
      <p:pic>
        <p:nvPicPr>
          <p:cNvPr id="215" name="Google Shape;215;p29"/>
          <p:cNvPicPr preferRelativeResize="0"/>
          <p:nvPr/>
        </p:nvPicPr>
        <p:blipFill>
          <a:blip r:embed="rId4">
            <a:alphaModFix/>
          </a:blip>
          <a:stretch>
            <a:fillRect/>
          </a:stretch>
        </p:blipFill>
        <p:spPr>
          <a:xfrm>
            <a:off x="5405850" y="1686950"/>
            <a:ext cx="2084100" cy="2585400"/>
          </a:xfrm>
          <a:prstGeom prst="roundRect">
            <a:avLst>
              <a:gd fmla="val 8010" name="adj"/>
            </a:avLst>
          </a:prstGeom>
          <a:noFill/>
          <a:ln cap="flat" cmpd="sng" w="9525">
            <a:solidFill>
              <a:schemeClr val="dk2"/>
            </a:solidFill>
            <a:prstDash val="solid"/>
            <a:round/>
            <a:headEnd len="sm" w="sm" type="none"/>
            <a:tailEnd len="sm" w="sm" type="none"/>
          </a:ln>
        </p:spPr>
      </p:pic>
      <p:cxnSp>
        <p:nvCxnSpPr>
          <p:cNvPr id="216" name="Google Shape;216;p29"/>
          <p:cNvCxnSpPr/>
          <p:nvPr/>
        </p:nvCxnSpPr>
        <p:spPr>
          <a:xfrm>
            <a:off x="3935238" y="3023300"/>
            <a:ext cx="1023600" cy="0"/>
          </a:xfrm>
          <a:prstGeom prst="straightConnector1">
            <a:avLst/>
          </a:prstGeom>
          <a:noFill/>
          <a:ln cap="flat" cmpd="sng" w="28575">
            <a:solidFill>
              <a:schemeClr val="dk2"/>
            </a:solidFill>
            <a:prstDash val="solid"/>
            <a:round/>
            <a:headEnd len="med" w="med" type="none"/>
            <a:tailEnd len="med" w="med" type="triangle"/>
          </a:ln>
        </p:spPr>
      </p:cxnSp>
      <p:sp>
        <p:nvSpPr>
          <p:cNvPr id="217" name="Google Shape;217;p29"/>
          <p:cNvSpPr txBox="1"/>
          <p:nvPr/>
        </p:nvSpPr>
        <p:spPr>
          <a:xfrm>
            <a:off x="850900" y="4272350"/>
            <a:ext cx="25923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Before:</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Problem Solving Tag looks the exact same as the Mark as Done/Complete Button</a:t>
            </a:r>
            <a:endParaRPr sz="1200">
              <a:solidFill>
                <a:schemeClr val="dk2"/>
              </a:solidFill>
              <a:latin typeface="Nunito"/>
              <a:ea typeface="Nunito"/>
              <a:cs typeface="Nunito"/>
              <a:sym typeface="Nunito"/>
            </a:endParaRPr>
          </a:p>
        </p:txBody>
      </p:sp>
      <p:sp>
        <p:nvSpPr>
          <p:cNvPr id="218" name="Google Shape;218;p29"/>
          <p:cNvSpPr txBox="1"/>
          <p:nvPr/>
        </p:nvSpPr>
        <p:spPr>
          <a:xfrm>
            <a:off x="5405850" y="4272350"/>
            <a:ext cx="27459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After: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Problem Solving Tag is </a:t>
            </a:r>
            <a:r>
              <a:rPr lang="en" sz="1200">
                <a:solidFill>
                  <a:schemeClr val="dk2"/>
                </a:solidFill>
                <a:latin typeface="Nunito"/>
                <a:ea typeface="Nunito"/>
                <a:cs typeface="Nunito"/>
                <a:sym typeface="Nunito"/>
              </a:rPr>
              <a:t>different</a:t>
            </a:r>
            <a:r>
              <a:rPr lang="en" sz="1200">
                <a:solidFill>
                  <a:schemeClr val="dk2"/>
                </a:solidFill>
                <a:latin typeface="Nunito"/>
                <a:ea typeface="Nunito"/>
                <a:cs typeface="Nunito"/>
                <a:sym typeface="Nunito"/>
              </a:rPr>
              <a:t> color and size compared to Mark as Done/Challenge Friend Buttons</a:t>
            </a:r>
            <a:endParaRPr sz="1200">
              <a:solidFill>
                <a:schemeClr val="dk2"/>
              </a:solidFill>
              <a:latin typeface="Nunito"/>
              <a:ea typeface="Nunito"/>
              <a:cs typeface="Nunito"/>
              <a:sym typeface="Nunito"/>
            </a:endParaRPr>
          </a:p>
        </p:txBody>
      </p:sp>
      <p:cxnSp>
        <p:nvCxnSpPr>
          <p:cNvPr id="219" name="Google Shape;219;p29"/>
          <p:cNvCxnSpPr/>
          <p:nvPr/>
        </p:nvCxnSpPr>
        <p:spPr>
          <a:xfrm rot="10800000">
            <a:off x="3443200" y="2340600"/>
            <a:ext cx="1066200" cy="462300"/>
          </a:xfrm>
          <a:prstGeom prst="straightConnector1">
            <a:avLst/>
          </a:prstGeom>
          <a:noFill/>
          <a:ln cap="flat" cmpd="sng" w="28575">
            <a:solidFill>
              <a:srgbClr val="3C78D8"/>
            </a:solidFill>
            <a:prstDash val="solid"/>
            <a:round/>
            <a:headEnd len="med" w="med" type="none"/>
            <a:tailEnd len="med" w="med" type="triangle"/>
          </a:ln>
        </p:spPr>
      </p:cxnSp>
      <p:cxnSp>
        <p:nvCxnSpPr>
          <p:cNvPr id="220" name="Google Shape;220;p29"/>
          <p:cNvCxnSpPr/>
          <p:nvPr/>
        </p:nvCxnSpPr>
        <p:spPr>
          <a:xfrm flipH="1" rot="10800000">
            <a:off x="5182250" y="1963800"/>
            <a:ext cx="356100" cy="498000"/>
          </a:xfrm>
          <a:prstGeom prst="straightConnector1">
            <a:avLst/>
          </a:prstGeom>
          <a:noFill/>
          <a:ln cap="flat" cmpd="sng" w="28575">
            <a:solidFill>
              <a:srgbClr val="3C78D8"/>
            </a:solidFill>
            <a:prstDash val="solid"/>
            <a:round/>
            <a:headEnd len="med" w="med" type="none"/>
            <a:tailEnd len="med" w="med" type="triangle"/>
          </a:ln>
        </p:spPr>
      </p:cxnSp>
      <p:cxnSp>
        <p:nvCxnSpPr>
          <p:cNvPr id="221" name="Google Shape;221;p29"/>
          <p:cNvCxnSpPr/>
          <p:nvPr/>
        </p:nvCxnSpPr>
        <p:spPr>
          <a:xfrm flipH="1" rot="10800000">
            <a:off x="5027625" y="4148325"/>
            <a:ext cx="510600" cy="221400"/>
          </a:xfrm>
          <a:prstGeom prst="straightConnector1">
            <a:avLst/>
          </a:prstGeom>
          <a:noFill/>
          <a:ln cap="flat" cmpd="sng" w="28575">
            <a:solidFill>
              <a:srgbClr val="3C78D8"/>
            </a:solidFill>
            <a:prstDash val="solid"/>
            <a:round/>
            <a:headEnd len="med" w="med" type="none"/>
            <a:tailEnd len="med" w="med" type="triangle"/>
          </a:ln>
        </p:spPr>
      </p:cxnSp>
      <p:cxnSp>
        <p:nvCxnSpPr>
          <p:cNvPr id="222" name="Google Shape;222;p29"/>
          <p:cNvCxnSpPr/>
          <p:nvPr/>
        </p:nvCxnSpPr>
        <p:spPr>
          <a:xfrm flipH="1" rot="10800000">
            <a:off x="311700" y="2503750"/>
            <a:ext cx="510600" cy="221400"/>
          </a:xfrm>
          <a:prstGeom prst="straightConnector1">
            <a:avLst/>
          </a:prstGeom>
          <a:noFill/>
          <a:ln cap="flat" cmpd="sng" w="28575">
            <a:solidFill>
              <a:srgbClr val="3C78D8"/>
            </a:solidFill>
            <a:prstDash val="solid"/>
            <a:round/>
            <a:headEnd len="med" w="med" type="none"/>
            <a:tailEnd len="med" w="med" type="triangle"/>
          </a:ln>
        </p:spPr>
      </p:cxnSp>
      <p:sp>
        <p:nvSpPr>
          <p:cNvPr id="223" name="Google Shape;223;p29"/>
          <p:cNvSpPr txBox="1"/>
          <p:nvPr>
            <p:ph idx="4294967295" type="body"/>
          </p:nvPr>
        </p:nvSpPr>
        <p:spPr>
          <a:xfrm>
            <a:off x="7504650" y="344625"/>
            <a:ext cx="14352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latin typeface="Nunito"/>
                <a:ea typeface="Nunito"/>
                <a:cs typeface="Nunito"/>
                <a:sym typeface="Nunito"/>
              </a:rPr>
              <a:t>Severity: </a:t>
            </a:r>
            <a:r>
              <a:rPr b="1" i="1" lang="en">
                <a:latin typeface="Nunito"/>
                <a:ea typeface="Nunito"/>
                <a:cs typeface="Nunito"/>
                <a:sym typeface="Nunito"/>
              </a:rPr>
              <a:t>3</a:t>
            </a:r>
            <a:endParaRPr b="1" i="1">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227" name="Shape 227"/>
        <p:cNvGrpSpPr/>
        <p:nvPr/>
      </p:nvGrpSpPr>
      <p:grpSpPr>
        <a:xfrm>
          <a:off x="0" y="0"/>
          <a:ext cx="0" cy="0"/>
          <a:chOff x="0" y="0"/>
          <a:chExt cx="0" cy="0"/>
        </a:xfrm>
      </p:grpSpPr>
      <p:sp>
        <p:nvSpPr>
          <p:cNvPr id="228" name="Google Shape;228;p30"/>
          <p:cNvSpPr txBox="1"/>
          <p:nvPr/>
        </p:nvSpPr>
        <p:spPr>
          <a:xfrm>
            <a:off x="311700" y="1102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6666"/>
                </a:solidFill>
                <a:latin typeface="Poppins"/>
                <a:ea typeface="Poppins"/>
                <a:cs typeface="Poppins"/>
                <a:sym typeface="Poppins"/>
              </a:rPr>
              <a:t>H7: Flexibility &amp; Efficiency of Use</a:t>
            </a:r>
            <a:endParaRPr b="1" sz="3000">
              <a:solidFill>
                <a:srgbClr val="1E6666"/>
              </a:solidFill>
              <a:latin typeface="Poppins"/>
              <a:ea typeface="Poppins"/>
              <a:cs typeface="Poppins"/>
              <a:sym typeface="Poppins"/>
            </a:endParaRPr>
          </a:p>
        </p:txBody>
      </p:sp>
      <p:sp>
        <p:nvSpPr>
          <p:cNvPr id="229" name="Google Shape;229;p30"/>
          <p:cNvSpPr txBox="1"/>
          <p:nvPr>
            <p:ph idx="4294967295" type="body"/>
          </p:nvPr>
        </p:nvSpPr>
        <p:spPr>
          <a:xfrm>
            <a:off x="311700" y="738225"/>
            <a:ext cx="8520600" cy="605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b="1" lang="en">
                <a:latin typeface="Poppins"/>
                <a:ea typeface="Poppins"/>
                <a:cs typeface="Poppins"/>
                <a:sym typeface="Poppins"/>
              </a:rPr>
              <a:t>Violation #24:</a:t>
            </a:r>
            <a:r>
              <a:rPr lang="en">
                <a:latin typeface="Poppins"/>
                <a:ea typeface="Poppins"/>
                <a:cs typeface="Poppins"/>
                <a:sym typeface="Poppins"/>
              </a:rPr>
              <a:t> </a:t>
            </a:r>
            <a:r>
              <a:rPr lang="en">
                <a:latin typeface="Poppins"/>
                <a:ea typeface="Poppins"/>
                <a:cs typeface="Poppins"/>
                <a:sym typeface="Poppins"/>
              </a:rPr>
              <a:t>Challenge a friend task flow is very unclear and is unintuitive</a:t>
            </a:r>
            <a:endParaRPr>
              <a:latin typeface="Poppins"/>
              <a:ea typeface="Poppins"/>
              <a:cs typeface="Poppins"/>
              <a:sym typeface="Poppins"/>
            </a:endParaRPr>
          </a:p>
        </p:txBody>
      </p:sp>
      <p:pic>
        <p:nvPicPr>
          <p:cNvPr id="230" name="Google Shape;230;p30"/>
          <p:cNvPicPr preferRelativeResize="0"/>
          <p:nvPr/>
        </p:nvPicPr>
        <p:blipFill>
          <a:blip r:embed="rId3">
            <a:alphaModFix/>
          </a:blip>
          <a:stretch>
            <a:fillRect/>
          </a:stretch>
        </p:blipFill>
        <p:spPr>
          <a:xfrm>
            <a:off x="7612200" y="1202548"/>
            <a:ext cx="1220100" cy="2738400"/>
          </a:xfrm>
          <a:prstGeom prst="roundRect">
            <a:avLst>
              <a:gd fmla="val 16667" name="adj"/>
            </a:avLst>
          </a:prstGeom>
          <a:noFill/>
          <a:ln cap="flat" cmpd="sng" w="9525">
            <a:solidFill>
              <a:schemeClr val="dk2"/>
            </a:solidFill>
            <a:prstDash val="solid"/>
            <a:round/>
            <a:headEnd len="sm" w="sm" type="none"/>
            <a:tailEnd len="sm" w="sm" type="none"/>
          </a:ln>
        </p:spPr>
      </p:pic>
      <p:pic>
        <p:nvPicPr>
          <p:cNvPr id="231" name="Google Shape;231;p30"/>
          <p:cNvPicPr preferRelativeResize="0"/>
          <p:nvPr/>
        </p:nvPicPr>
        <p:blipFill rotWithShape="1">
          <a:blip r:embed="rId4">
            <a:alphaModFix/>
          </a:blip>
          <a:srcRect b="0" l="527" r="0" t="0"/>
          <a:stretch/>
        </p:blipFill>
        <p:spPr>
          <a:xfrm>
            <a:off x="125175" y="1322485"/>
            <a:ext cx="1206000" cy="2643000"/>
          </a:xfrm>
          <a:prstGeom prst="roundRect">
            <a:avLst>
              <a:gd fmla="val 16667" name="adj"/>
            </a:avLst>
          </a:prstGeom>
          <a:noFill/>
          <a:ln cap="flat" cmpd="sng" w="9525">
            <a:solidFill>
              <a:srgbClr val="595959"/>
            </a:solidFill>
            <a:prstDash val="solid"/>
            <a:round/>
            <a:headEnd len="sm" w="sm" type="none"/>
            <a:tailEnd len="sm" w="sm" type="none"/>
          </a:ln>
        </p:spPr>
      </p:pic>
      <p:pic>
        <p:nvPicPr>
          <p:cNvPr id="232" name="Google Shape;232;p30"/>
          <p:cNvPicPr preferRelativeResize="0"/>
          <p:nvPr/>
        </p:nvPicPr>
        <p:blipFill>
          <a:blip r:embed="rId5">
            <a:alphaModFix/>
          </a:blip>
          <a:stretch>
            <a:fillRect/>
          </a:stretch>
        </p:blipFill>
        <p:spPr>
          <a:xfrm>
            <a:off x="1384102" y="1322474"/>
            <a:ext cx="1274100" cy="2643000"/>
          </a:xfrm>
          <a:prstGeom prst="roundRect">
            <a:avLst>
              <a:gd fmla="val 16667" name="adj"/>
            </a:avLst>
          </a:prstGeom>
          <a:noFill/>
          <a:ln cap="flat" cmpd="sng" w="9525">
            <a:solidFill>
              <a:srgbClr val="595959"/>
            </a:solidFill>
            <a:prstDash val="solid"/>
            <a:round/>
            <a:headEnd len="sm" w="sm" type="none"/>
            <a:tailEnd len="sm" w="sm" type="none"/>
          </a:ln>
        </p:spPr>
      </p:pic>
      <p:sp>
        <p:nvSpPr>
          <p:cNvPr id="233" name="Google Shape;233;p30"/>
          <p:cNvSpPr txBox="1"/>
          <p:nvPr/>
        </p:nvSpPr>
        <p:spPr>
          <a:xfrm>
            <a:off x="481950" y="4066125"/>
            <a:ext cx="33141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Before: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Challenge Task Flow can only be </a:t>
            </a:r>
            <a:r>
              <a:rPr lang="en" sz="1200">
                <a:solidFill>
                  <a:schemeClr val="dk2"/>
                </a:solidFill>
                <a:latin typeface="Nunito"/>
                <a:ea typeface="Nunito"/>
                <a:cs typeface="Nunito"/>
                <a:sym typeface="Nunito"/>
              </a:rPr>
              <a:t>accessed</a:t>
            </a:r>
            <a:r>
              <a:rPr lang="en" sz="1200">
                <a:solidFill>
                  <a:schemeClr val="dk2"/>
                </a:solidFill>
                <a:latin typeface="Nunito"/>
                <a:ea typeface="Nunito"/>
                <a:cs typeface="Nunito"/>
                <a:sym typeface="Nunito"/>
              </a:rPr>
              <a:t> </a:t>
            </a:r>
            <a:r>
              <a:rPr lang="en" sz="1200">
                <a:solidFill>
                  <a:schemeClr val="dk2"/>
                </a:solidFill>
                <a:latin typeface="Nunito"/>
                <a:ea typeface="Nunito"/>
                <a:cs typeface="Nunito"/>
                <a:sym typeface="Nunito"/>
              </a:rPr>
              <a:t>through Leaderboard and directs to a secondary My Experiences Screen</a:t>
            </a:r>
            <a:endParaRPr sz="1200">
              <a:solidFill>
                <a:schemeClr val="dk2"/>
              </a:solidFill>
              <a:latin typeface="Nunito"/>
              <a:ea typeface="Nunito"/>
              <a:cs typeface="Nunito"/>
              <a:sym typeface="Nunito"/>
            </a:endParaRPr>
          </a:p>
        </p:txBody>
      </p:sp>
      <p:sp>
        <p:nvSpPr>
          <p:cNvPr id="234" name="Google Shape;234;p30"/>
          <p:cNvSpPr txBox="1"/>
          <p:nvPr/>
        </p:nvSpPr>
        <p:spPr>
          <a:xfrm>
            <a:off x="3967125" y="4066125"/>
            <a:ext cx="52167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After: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Challenges can be </a:t>
            </a:r>
            <a:r>
              <a:rPr lang="en" sz="1200">
                <a:solidFill>
                  <a:schemeClr val="dk2"/>
                </a:solidFill>
                <a:latin typeface="Nunito"/>
                <a:ea typeface="Nunito"/>
                <a:cs typeface="Nunito"/>
                <a:sym typeface="Nunito"/>
              </a:rPr>
              <a:t>accessed</a:t>
            </a:r>
            <a:r>
              <a:rPr lang="en" sz="1200">
                <a:solidFill>
                  <a:schemeClr val="dk2"/>
                </a:solidFill>
                <a:latin typeface="Nunito"/>
                <a:ea typeface="Nunito"/>
                <a:cs typeface="Nunito"/>
                <a:sym typeface="Nunito"/>
              </a:rPr>
              <a:t> in 3 ways: There are two ways to send challenges – through an experience card screen or through the leaderboard</a:t>
            </a:r>
            <a:r>
              <a:rPr lang="en" sz="1200">
                <a:solidFill>
                  <a:schemeClr val="dk2"/>
                </a:solidFill>
                <a:latin typeface="Nunito"/>
                <a:ea typeface="Nunito"/>
                <a:cs typeface="Nunito"/>
                <a:sym typeface="Nunito"/>
              </a:rPr>
              <a:t> – and </a:t>
            </a:r>
            <a:r>
              <a:rPr lang="en" sz="1200">
                <a:solidFill>
                  <a:schemeClr val="dk2"/>
                </a:solidFill>
                <a:latin typeface="Nunito"/>
                <a:ea typeface="Nunito"/>
                <a:cs typeface="Nunito"/>
                <a:sym typeface="Nunito"/>
              </a:rPr>
              <a:t>the middle icon on the dashboard accesses the Challenge Log where sent and received challenges are displayed</a:t>
            </a:r>
            <a:endParaRPr sz="1200">
              <a:solidFill>
                <a:schemeClr val="dk2"/>
              </a:solidFill>
              <a:latin typeface="Nunito"/>
              <a:ea typeface="Nunito"/>
              <a:cs typeface="Nunito"/>
              <a:sym typeface="Nunito"/>
            </a:endParaRPr>
          </a:p>
        </p:txBody>
      </p:sp>
      <p:cxnSp>
        <p:nvCxnSpPr>
          <p:cNvPr id="235" name="Google Shape;235;p30"/>
          <p:cNvCxnSpPr/>
          <p:nvPr/>
        </p:nvCxnSpPr>
        <p:spPr>
          <a:xfrm>
            <a:off x="2805275" y="2643975"/>
            <a:ext cx="454200" cy="0"/>
          </a:xfrm>
          <a:prstGeom prst="straightConnector1">
            <a:avLst/>
          </a:prstGeom>
          <a:noFill/>
          <a:ln cap="flat" cmpd="sng" w="28575">
            <a:solidFill>
              <a:schemeClr val="dk2"/>
            </a:solidFill>
            <a:prstDash val="solid"/>
            <a:round/>
            <a:headEnd len="med" w="med" type="none"/>
            <a:tailEnd len="med" w="med" type="triangle"/>
          </a:ln>
        </p:spPr>
      </p:cxnSp>
      <p:pic>
        <p:nvPicPr>
          <p:cNvPr id="236" name="Google Shape;236;p30"/>
          <p:cNvPicPr preferRelativeResize="0"/>
          <p:nvPr/>
        </p:nvPicPr>
        <p:blipFill rotWithShape="1">
          <a:blip r:embed="rId6">
            <a:alphaModFix/>
          </a:blip>
          <a:srcRect b="52242" l="0" r="0" t="0"/>
          <a:stretch/>
        </p:blipFill>
        <p:spPr>
          <a:xfrm>
            <a:off x="5877925" y="1236000"/>
            <a:ext cx="1253100" cy="1307700"/>
          </a:xfrm>
          <a:prstGeom prst="roundRect">
            <a:avLst>
              <a:gd fmla="val 16667" name="adj"/>
            </a:avLst>
          </a:prstGeom>
          <a:noFill/>
          <a:ln cap="flat" cmpd="sng" w="9525">
            <a:solidFill>
              <a:schemeClr val="dk2"/>
            </a:solidFill>
            <a:prstDash val="solid"/>
            <a:round/>
            <a:headEnd len="sm" w="sm" type="none"/>
            <a:tailEnd len="sm" w="sm" type="none"/>
          </a:ln>
        </p:spPr>
      </p:pic>
      <p:pic>
        <p:nvPicPr>
          <p:cNvPr id="237" name="Google Shape;237;p30"/>
          <p:cNvPicPr preferRelativeResize="0"/>
          <p:nvPr/>
        </p:nvPicPr>
        <p:blipFill rotWithShape="1">
          <a:blip r:embed="rId7">
            <a:alphaModFix/>
          </a:blip>
          <a:srcRect b="51679" l="0" r="0" t="0"/>
          <a:stretch/>
        </p:blipFill>
        <p:spPr>
          <a:xfrm>
            <a:off x="5877925" y="2599806"/>
            <a:ext cx="1253100" cy="1307700"/>
          </a:xfrm>
          <a:prstGeom prst="roundRect">
            <a:avLst>
              <a:gd fmla="val 16667" name="adj"/>
            </a:avLst>
          </a:prstGeom>
          <a:noFill/>
          <a:ln cap="flat" cmpd="sng" w="9525">
            <a:solidFill>
              <a:schemeClr val="dk2"/>
            </a:solidFill>
            <a:prstDash val="solid"/>
            <a:round/>
            <a:headEnd len="sm" w="sm" type="none"/>
            <a:tailEnd len="sm" w="sm" type="none"/>
          </a:ln>
        </p:spPr>
      </p:pic>
      <p:pic>
        <p:nvPicPr>
          <p:cNvPr id="238" name="Google Shape;238;p30"/>
          <p:cNvPicPr preferRelativeResize="0"/>
          <p:nvPr/>
        </p:nvPicPr>
        <p:blipFill rotWithShape="1">
          <a:blip r:embed="rId8">
            <a:alphaModFix/>
          </a:blip>
          <a:srcRect b="0" l="0" r="0" t="35254"/>
          <a:stretch/>
        </p:blipFill>
        <p:spPr>
          <a:xfrm>
            <a:off x="3406550" y="1829852"/>
            <a:ext cx="1114200" cy="1742100"/>
          </a:xfrm>
          <a:prstGeom prst="roundRect">
            <a:avLst>
              <a:gd fmla="val 16667" name="adj"/>
            </a:avLst>
          </a:prstGeom>
          <a:noFill/>
          <a:ln cap="flat" cmpd="sng" w="9525">
            <a:solidFill>
              <a:schemeClr val="dk2"/>
            </a:solidFill>
            <a:prstDash val="solid"/>
            <a:round/>
            <a:headEnd len="sm" w="sm" type="none"/>
            <a:tailEnd len="sm" w="sm" type="none"/>
          </a:ln>
        </p:spPr>
      </p:pic>
      <p:pic>
        <p:nvPicPr>
          <p:cNvPr id="239" name="Google Shape;239;p30"/>
          <p:cNvPicPr preferRelativeResize="0"/>
          <p:nvPr/>
        </p:nvPicPr>
        <p:blipFill rotWithShape="1">
          <a:blip r:embed="rId9">
            <a:alphaModFix/>
          </a:blip>
          <a:srcRect b="0" l="0" r="0" t="35629"/>
          <a:stretch/>
        </p:blipFill>
        <p:spPr>
          <a:xfrm>
            <a:off x="4572925" y="1837475"/>
            <a:ext cx="1114200" cy="1742100"/>
          </a:xfrm>
          <a:prstGeom prst="roundRect">
            <a:avLst>
              <a:gd fmla="val 16667" name="adj"/>
            </a:avLst>
          </a:prstGeom>
          <a:noFill/>
          <a:ln cap="flat" cmpd="sng" w="9525">
            <a:solidFill>
              <a:schemeClr val="dk2"/>
            </a:solidFill>
            <a:prstDash val="solid"/>
            <a:round/>
            <a:headEnd len="sm" w="sm" type="none"/>
            <a:tailEnd len="sm" w="sm" type="none"/>
          </a:ln>
        </p:spPr>
      </p:pic>
      <p:cxnSp>
        <p:nvCxnSpPr>
          <p:cNvPr id="240" name="Google Shape;240;p30"/>
          <p:cNvCxnSpPr/>
          <p:nvPr/>
        </p:nvCxnSpPr>
        <p:spPr>
          <a:xfrm rot="10800000">
            <a:off x="4294850" y="3265100"/>
            <a:ext cx="225900" cy="446700"/>
          </a:xfrm>
          <a:prstGeom prst="straightConnector1">
            <a:avLst/>
          </a:prstGeom>
          <a:noFill/>
          <a:ln cap="flat" cmpd="sng" w="28575">
            <a:solidFill>
              <a:srgbClr val="3C78D8"/>
            </a:solidFill>
            <a:prstDash val="solid"/>
            <a:round/>
            <a:headEnd len="med" w="med" type="none"/>
            <a:tailEnd len="med" w="med" type="triangle"/>
          </a:ln>
        </p:spPr>
      </p:cxnSp>
      <p:cxnSp>
        <p:nvCxnSpPr>
          <p:cNvPr id="241" name="Google Shape;241;p30"/>
          <p:cNvCxnSpPr/>
          <p:nvPr/>
        </p:nvCxnSpPr>
        <p:spPr>
          <a:xfrm rot="10800000">
            <a:off x="7039625" y="2153100"/>
            <a:ext cx="225900" cy="446700"/>
          </a:xfrm>
          <a:prstGeom prst="straightConnector1">
            <a:avLst/>
          </a:prstGeom>
          <a:noFill/>
          <a:ln cap="flat" cmpd="sng" w="28575">
            <a:solidFill>
              <a:srgbClr val="3C78D8"/>
            </a:solidFill>
            <a:prstDash val="solid"/>
            <a:round/>
            <a:headEnd len="med" w="med" type="none"/>
            <a:tailEnd len="med" w="med" type="triangle"/>
          </a:ln>
        </p:spPr>
      </p:cxnSp>
      <p:cxnSp>
        <p:nvCxnSpPr>
          <p:cNvPr id="242" name="Google Shape;242;p30"/>
          <p:cNvCxnSpPr/>
          <p:nvPr/>
        </p:nvCxnSpPr>
        <p:spPr>
          <a:xfrm rot="10800000">
            <a:off x="8262525" y="3907500"/>
            <a:ext cx="427800" cy="305100"/>
          </a:xfrm>
          <a:prstGeom prst="straightConnector1">
            <a:avLst/>
          </a:prstGeom>
          <a:noFill/>
          <a:ln cap="flat" cmpd="sng" w="28575">
            <a:solidFill>
              <a:srgbClr val="3C78D8"/>
            </a:solidFill>
            <a:prstDash val="solid"/>
            <a:round/>
            <a:headEnd len="med" w="med" type="none"/>
            <a:tailEnd len="med" w="med" type="triangle"/>
          </a:ln>
        </p:spPr>
      </p:cxnSp>
      <p:sp>
        <p:nvSpPr>
          <p:cNvPr id="243" name="Google Shape;243;p30"/>
          <p:cNvSpPr txBox="1"/>
          <p:nvPr>
            <p:ph idx="4294967295" type="body"/>
          </p:nvPr>
        </p:nvSpPr>
        <p:spPr>
          <a:xfrm>
            <a:off x="7504650" y="344625"/>
            <a:ext cx="14352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latin typeface="Nunito"/>
                <a:ea typeface="Nunito"/>
                <a:cs typeface="Nunito"/>
                <a:sym typeface="Nunito"/>
              </a:rPr>
              <a:t>Severity: </a:t>
            </a:r>
            <a:r>
              <a:rPr b="1" i="1" lang="en">
                <a:latin typeface="Nunito"/>
                <a:ea typeface="Nunito"/>
                <a:cs typeface="Nunito"/>
                <a:sym typeface="Nunito"/>
              </a:rPr>
              <a:t>3</a:t>
            </a:r>
            <a:endParaRPr b="1" i="1">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247" name="Shape 247"/>
        <p:cNvGrpSpPr/>
        <p:nvPr/>
      </p:nvGrpSpPr>
      <p:grpSpPr>
        <a:xfrm>
          <a:off x="0" y="0"/>
          <a:ext cx="0" cy="0"/>
          <a:chOff x="0" y="0"/>
          <a:chExt cx="0" cy="0"/>
        </a:xfrm>
      </p:grpSpPr>
      <p:sp>
        <p:nvSpPr>
          <p:cNvPr id="248" name="Google Shape;248;p31"/>
          <p:cNvSpPr txBox="1"/>
          <p:nvPr/>
        </p:nvSpPr>
        <p:spPr>
          <a:xfrm>
            <a:off x="311700" y="1102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6666"/>
                </a:solidFill>
                <a:latin typeface="Poppins"/>
                <a:ea typeface="Poppins"/>
                <a:cs typeface="Poppins"/>
                <a:sym typeface="Poppins"/>
              </a:rPr>
              <a:t>H7: Flexibility &amp; Efficiency of Use</a:t>
            </a:r>
            <a:endParaRPr b="1" sz="3000">
              <a:solidFill>
                <a:srgbClr val="1E6666"/>
              </a:solidFill>
              <a:latin typeface="Poppins"/>
              <a:ea typeface="Poppins"/>
              <a:cs typeface="Poppins"/>
              <a:sym typeface="Poppins"/>
            </a:endParaRPr>
          </a:p>
        </p:txBody>
      </p:sp>
      <p:sp>
        <p:nvSpPr>
          <p:cNvPr id="249" name="Google Shape;249;p31"/>
          <p:cNvSpPr txBox="1"/>
          <p:nvPr>
            <p:ph idx="4294967295" type="body"/>
          </p:nvPr>
        </p:nvSpPr>
        <p:spPr>
          <a:xfrm>
            <a:off x="311700" y="738225"/>
            <a:ext cx="85206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Poppins"/>
                <a:ea typeface="Poppins"/>
                <a:cs typeface="Poppins"/>
                <a:sym typeface="Poppins"/>
              </a:rPr>
              <a:t>Violation #44:</a:t>
            </a:r>
            <a:r>
              <a:rPr lang="en">
                <a:latin typeface="Poppins"/>
                <a:ea typeface="Poppins"/>
                <a:cs typeface="Poppins"/>
                <a:sym typeface="Poppins"/>
              </a:rPr>
              <a:t> </a:t>
            </a:r>
            <a:r>
              <a:rPr lang="en">
                <a:latin typeface="Poppins"/>
                <a:ea typeface="Poppins"/>
                <a:cs typeface="Poppins"/>
                <a:sym typeface="Poppins"/>
              </a:rPr>
              <a:t>No Search bar inside each of the skill areas</a:t>
            </a:r>
            <a:endParaRPr>
              <a:latin typeface="Poppins"/>
              <a:ea typeface="Poppins"/>
              <a:cs typeface="Poppins"/>
              <a:sym typeface="Poppins"/>
            </a:endParaRPr>
          </a:p>
        </p:txBody>
      </p:sp>
      <p:sp>
        <p:nvSpPr>
          <p:cNvPr id="250" name="Google Shape;250;p31"/>
          <p:cNvSpPr txBox="1"/>
          <p:nvPr/>
        </p:nvSpPr>
        <p:spPr>
          <a:xfrm>
            <a:off x="786375" y="3928650"/>
            <a:ext cx="21762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Before: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Skill areas screens did not have search bar for experiences</a:t>
            </a:r>
            <a:endParaRPr sz="1200">
              <a:solidFill>
                <a:schemeClr val="dk2"/>
              </a:solidFill>
              <a:latin typeface="Nunito"/>
              <a:ea typeface="Nunito"/>
              <a:cs typeface="Nunito"/>
              <a:sym typeface="Nunito"/>
            </a:endParaRPr>
          </a:p>
        </p:txBody>
      </p:sp>
      <p:sp>
        <p:nvSpPr>
          <p:cNvPr id="251" name="Google Shape;251;p31"/>
          <p:cNvSpPr txBox="1"/>
          <p:nvPr/>
        </p:nvSpPr>
        <p:spPr>
          <a:xfrm>
            <a:off x="5270100" y="3928650"/>
            <a:ext cx="30147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After: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Search bar have been added to all skill or experience list screens</a:t>
            </a:r>
            <a:endParaRPr sz="1200">
              <a:solidFill>
                <a:schemeClr val="dk2"/>
              </a:solidFill>
              <a:latin typeface="Nunito"/>
              <a:ea typeface="Nunito"/>
              <a:cs typeface="Nunito"/>
              <a:sym typeface="Nunito"/>
            </a:endParaRPr>
          </a:p>
        </p:txBody>
      </p:sp>
      <p:cxnSp>
        <p:nvCxnSpPr>
          <p:cNvPr id="252" name="Google Shape;252;p31"/>
          <p:cNvCxnSpPr/>
          <p:nvPr/>
        </p:nvCxnSpPr>
        <p:spPr>
          <a:xfrm>
            <a:off x="4042838" y="2571750"/>
            <a:ext cx="705000" cy="0"/>
          </a:xfrm>
          <a:prstGeom prst="straightConnector1">
            <a:avLst/>
          </a:prstGeom>
          <a:noFill/>
          <a:ln cap="flat" cmpd="sng" w="28575">
            <a:solidFill>
              <a:schemeClr val="dk2"/>
            </a:solidFill>
            <a:prstDash val="solid"/>
            <a:round/>
            <a:headEnd len="med" w="med" type="none"/>
            <a:tailEnd len="med" w="med" type="triangle"/>
          </a:ln>
        </p:spPr>
      </p:cxnSp>
      <p:sp>
        <p:nvSpPr>
          <p:cNvPr id="253" name="Google Shape;253;p31"/>
          <p:cNvSpPr txBox="1"/>
          <p:nvPr>
            <p:ph idx="4294967295" type="body"/>
          </p:nvPr>
        </p:nvSpPr>
        <p:spPr>
          <a:xfrm>
            <a:off x="7504650" y="344625"/>
            <a:ext cx="14352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latin typeface="Nunito"/>
                <a:ea typeface="Nunito"/>
                <a:cs typeface="Nunito"/>
                <a:sym typeface="Nunito"/>
              </a:rPr>
              <a:t>Severity: </a:t>
            </a:r>
            <a:r>
              <a:rPr b="1" i="1" lang="en">
                <a:latin typeface="Nunito"/>
                <a:ea typeface="Nunito"/>
                <a:cs typeface="Nunito"/>
                <a:sym typeface="Nunito"/>
              </a:rPr>
              <a:t>3</a:t>
            </a:r>
            <a:endParaRPr b="1" i="1">
              <a:latin typeface="Nunito"/>
              <a:ea typeface="Nunito"/>
              <a:cs typeface="Nunito"/>
              <a:sym typeface="Nunito"/>
            </a:endParaRPr>
          </a:p>
        </p:txBody>
      </p:sp>
      <p:pic>
        <p:nvPicPr>
          <p:cNvPr id="254" name="Google Shape;254;p31"/>
          <p:cNvPicPr preferRelativeResize="0"/>
          <p:nvPr/>
        </p:nvPicPr>
        <p:blipFill rotWithShape="1">
          <a:blip r:embed="rId3">
            <a:alphaModFix/>
          </a:blip>
          <a:srcRect b="30337" l="0" r="0" t="0"/>
          <a:stretch/>
        </p:blipFill>
        <p:spPr>
          <a:xfrm>
            <a:off x="228600" y="1478125"/>
            <a:ext cx="1738800" cy="2088900"/>
          </a:xfrm>
          <a:prstGeom prst="roundRect">
            <a:avLst>
              <a:gd fmla="val 9821" name="adj"/>
            </a:avLst>
          </a:prstGeom>
          <a:noFill/>
          <a:ln>
            <a:noFill/>
          </a:ln>
        </p:spPr>
      </p:pic>
      <p:pic>
        <p:nvPicPr>
          <p:cNvPr id="255" name="Google Shape;255;p31"/>
          <p:cNvPicPr preferRelativeResize="0"/>
          <p:nvPr/>
        </p:nvPicPr>
        <p:blipFill rotWithShape="1">
          <a:blip r:embed="rId4">
            <a:alphaModFix/>
          </a:blip>
          <a:srcRect b="28997" l="0" r="0" t="0"/>
          <a:stretch/>
        </p:blipFill>
        <p:spPr>
          <a:xfrm>
            <a:off x="2033838" y="1782523"/>
            <a:ext cx="1738800" cy="1996800"/>
          </a:xfrm>
          <a:prstGeom prst="roundRect">
            <a:avLst>
              <a:gd fmla="val 11255" name="adj"/>
            </a:avLst>
          </a:prstGeom>
          <a:noFill/>
          <a:ln>
            <a:noFill/>
          </a:ln>
        </p:spPr>
      </p:pic>
      <p:pic>
        <p:nvPicPr>
          <p:cNvPr id="256" name="Google Shape;256;p31"/>
          <p:cNvPicPr preferRelativeResize="0"/>
          <p:nvPr/>
        </p:nvPicPr>
        <p:blipFill rotWithShape="1">
          <a:blip r:embed="rId5">
            <a:alphaModFix/>
          </a:blip>
          <a:srcRect b="0" l="0" r="1806" t="1951"/>
          <a:stretch/>
        </p:blipFill>
        <p:spPr>
          <a:xfrm>
            <a:off x="4919150" y="2356088"/>
            <a:ext cx="1842600" cy="1333800"/>
          </a:xfrm>
          <a:prstGeom prst="roundRect">
            <a:avLst>
              <a:gd fmla="val 10344" name="adj"/>
            </a:avLst>
          </a:prstGeom>
          <a:noFill/>
          <a:ln>
            <a:noFill/>
          </a:ln>
        </p:spPr>
      </p:pic>
      <p:pic>
        <p:nvPicPr>
          <p:cNvPr id="257" name="Google Shape;257;p31"/>
          <p:cNvPicPr preferRelativeResize="0"/>
          <p:nvPr/>
        </p:nvPicPr>
        <p:blipFill>
          <a:blip r:embed="rId6">
            <a:alphaModFix/>
          </a:blip>
          <a:stretch>
            <a:fillRect/>
          </a:stretch>
        </p:blipFill>
        <p:spPr>
          <a:xfrm>
            <a:off x="6899475" y="1719562"/>
            <a:ext cx="1842600" cy="1384800"/>
          </a:xfrm>
          <a:prstGeom prst="roundRect">
            <a:avLst>
              <a:gd fmla="val 9572" name="adj"/>
            </a:avLst>
          </a:prstGeom>
          <a:noFill/>
          <a:ln>
            <a:noFill/>
          </a:ln>
        </p:spPr>
      </p:pic>
      <p:cxnSp>
        <p:nvCxnSpPr>
          <p:cNvPr id="258" name="Google Shape;258;p31"/>
          <p:cNvCxnSpPr/>
          <p:nvPr/>
        </p:nvCxnSpPr>
        <p:spPr>
          <a:xfrm rot="10800000">
            <a:off x="6581700" y="3023863"/>
            <a:ext cx="391500" cy="320400"/>
          </a:xfrm>
          <a:prstGeom prst="straightConnector1">
            <a:avLst/>
          </a:prstGeom>
          <a:noFill/>
          <a:ln cap="flat" cmpd="sng" w="28575">
            <a:solidFill>
              <a:srgbClr val="3C78D8"/>
            </a:solidFill>
            <a:prstDash val="solid"/>
            <a:round/>
            <a:headEnd len="med" w="med" type="none"/>
            <a:tailEnd len="med" w="med" type="triangle"/>
          </a:ln>
        </p:spPr>
      </p:cxnSp>
      <p:cxnSp>
        <p:nvCxnSpPr>
          <p:cNvPr id="259" name="Google Shape;259;p31"/>
          <p:cNvCxnSpPr/>
          <p:nvPr/>
        </p:nvCxnSpPr>
        <p:spPr>
          <a:xfrm rot="10800000">
            <a:off x="8512050" y="2419200"/>
            <a:ext cx="427800" cy="305100"/>
          </a:xfrm>
          <a:prstGeom prst="straightConnector1">
            <a:avLst/>
          </a:prstGeom>
          <a:noFill/>
          <a:ln cap="flat" cmpd="sng" w="28575">
            <a:solidFill>
              <a:srgbClr val="3C78D8"/>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61" name="Shape 61"/>
        <p:cNvGrpSpPr/>
        <p:nvPr/>
      </p:nvGrpSpPr>
      <p:grpSpPr>
        <a:xfrm>
          <a:off x="0" y="0"/>
          <a:ext cx="0" cy="0"/>
          <a:chOff x="0" y="0"/>
          <a:chExt cx="0" cy="0"/>
        </a:xfrm>
      </p:grpSpPr>
      <p:cxnSp>
        <p:nvCxnSpPr>
          <p:cNvPr id="62" name="Google Shape;62;p14"/>
          <p:cNvCxnSpPr/>
          <p:nvPr/>
        </p:nvCxnSpPr>
        <p:spPr>
          <a:xfrm>
            <a:off x="254425" y="437150"/>
            <a:ext cx="8569800" cy="18300"/>
          </a:xfrm>
          <a:prstGeom prst="straightConnector1">
            <a:avLst/>
          </a:prstGeom>
          <a:noFill/>
          <a:ln cap="flat" cmpd="sng" w="19050">
            <a:solidFill>
              <a:srgbClr val="073763"/>
            </a:solidFill>
            <a:prstDash val="solid"/>
            <a:round/>
            <a:headEnd len="med" w="med" type="none"/>
            <a:tailEnd len="med" w="med" type="none"/>
          </a:ln>
        </p:spPr>
      </p:cxnSp>
      <p:sp>
        <p:nvSpPr>
          <p:cNvPr id="63" name="Google Shape;63;p14"/>
          <p:cNvSpPr txBox="1"/>
          <p:nvPr/>
        </p:nvSpPr>
        <p:spPr>
          <a:xfrm>
            <a:off x="149225" y="67050"/>
            <a:ext cx="8520600" cy="792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1500">
                <a:solidFill>
                  <a:srgbClr val="1E6666"/>
                </a:solidFill>
                <a:latin typeface="Nunito"/>
                <a:ea typeface="Nunito"/>
                <a:cs typeface="Nunito"/>
                <a:sym typeface="Nunito"/>
              </a:rPr>
              <a:t>Value Proposition </a:t>
            </a:r>
            <a:endParaRPr b="1" sz="1500">
              <a:solidFill>
                <a:srgbClr val="1E6666"/>
              </a:solidFill>
              <a:latin typeface="Nunito"/>
              <a:ea typeface="Nunito"/>
              <a:cs typeface="Nunito"/>
              <a:sym typeface="Nunito"/>
            </a:endParaRPr>
          </a:p>
        </p:txBody>
      </p:sp>
      <p:sp>
        <p:nvSpPr>
          <p:cNvPr id="64" name="Google Shape;64;p14"/>
          <p:cNvSpPr txBox="1"/>
          <p:nvPr/>
        </p:nvSpPr>
        <p:spPr>
          <a:xfrm>
            <a:off x="311700" y="2890400"/>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1E6666"/>
                </a:solidFill>
                <a:latin typeface="Poppins"/>
                <a:ea typeface="Poppins"/>
                <a:cs typeface="Poppins"/>
                <a:sym typeface="Poppins"/>
              </a:rPr>
              <a:t>Build essential skills, one experience at a time</a:t>
            </a:r>
            <a:endParaRPr sz="2800">
              <a:solidFill>
                <a:srgbClr val="1E6666"/>
              </a:solidFill>
              <a:latin typeface="Poppins"/>
              <a:ea typeface="Poppins"/>
              <a:cs typeface="Poppins"/>
              <a:sym typeface="Poppins"/>
            </a:endParaRPr>
          </a:p>
        </p:txBody>
      </p:sp>
      <p:pic>
        <p:nvPicPr>
          <p:cNvPr id="65" name="Google Shape;65;p14"/>
          <p:cNvPicPr preferRelativeResize="0"/>
          <p:nvPr/>
        </p:nvPicPr>
        <p:blipFill rotWithShape="1">
          <a:blip r:embed="rId3">
            <a:alphaModFix/>
          </a:blip>
          <a:srcRect b="34724" l="0" r="0" t="33328"/>
          <a:stretch/>
        </p:blipFill>
        <p:spPr>
          <a:xfrm>
            <a:off x="2860000" y="1911250"/>
            <a:ext cx="3206250" cy="102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263" name="Shape 263"/>
        <p:cNvGrpSpPr/>
        <p:nvPr/>
      </p:nvGrpSpPr>
      <p:grpSpPr>
        <a:xfrm>
          <a:off x="0" y="0"/>
          <a:ext cx="0" cy="0"/>
          <a:chOff x="0" y="0"/>
          <a:chExt cx="0" cy="0"/>
        </a:xfrm>
      </p:grpSpPr>
      <p:sp>
        <p:nvSpPr>
          <p:cNvPr id="264" name="Google Shape;264;p32"/>
          <p:cNvSpPr txBox="1"/>
          <p:nvPr/>
        </p:nvSpPr>
        <p:spPr>
          <a:xfrm>
            <a:off x="311700" y="2626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6666"/>
                </a:solidFill>
                <a:latin typeface="Poppins"/>
                <a:ea typeface="Poppins"/>
                <a:cs typeface="Poppins"/>
                <a:sym typeface="Poppins"/>
              </a:rPr>
              <a:t>H8: </a:t>
            </a:r>
            <a:r>
              <a:rPr b="1" lang="en" sz="3000">
                <a:solidFill>
                  <a:srgbClr val="1E6666"/>
                </a:solidFill>
                <a:latin typeface="Poppins"/>
                <a:ea typeface="Poppins"/>
                <a:cs typeface="Poppins"/>
                <a:sym typeface="Poppins"/>
              </a:rPr>
              <a:t>Aesthetics &amp; Minimalist Design </a:t>
            </a:r>
            <a:endParaRPr b="1" sz="3000">
              <a:solidFill>
                <a:srgbClr val="1E6666"/>
              </a:solidFill>
              <a:latin typeface="Poppins"/>
              <a:ea typeface="Poppins"/>
              <a:cs typeface="Poppins"/>
              <a:sym typeface="Poppins"/>
            </a:endParaRPr>
          </a:p>
        </p:txBody>
      </p:sp>
      <p:sp>
        <p:nvSpPr>
          <p:cNvPr id="265" name="Google Shape;265;p32"/>
          <p:cNvSpPr txBox="1"/>
          <p:nvPr>
            <p:ph idx="4294967295" type="body"/>
          </p:nvPr>
        </p:nvSpPr>
        <p:spPr>
          <a:xfrm>
            <a:off x="235350" y="966825"/>
            <a:ext cx="86733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Poppins"/>
                <a:ea typeface="Poppins"/>
                <a:cs typeface="Poppins"/>
                <a:sym typeface="Poppins"/>
              </a:rPr>
              <a:t>Violation #82:</a:t>
            </a:r>
            <a:r>
              <a:rPr lang="en">
                <a:latin typeface="Poppins"/>
                <a:ea typeface="Poppins"/>
                <a:cs typeface="Poppins"/>
                <a:sym typeface="Poppins"/>
              </a:rPr>
              <a:t> </a:t>
            </a:r>
            <a:r>
              <a:rPr lang="en">
                <a:latin typeface="Poppins"/>
                <a:ea typeface="Poppins"/>
                <a:cs typeface="Poppins"/>
                <a:sym typeface="Poppins"/>
              </a:rPr>
              <a:t>There are 5 things that look clickable on the task card</a:t>
            </a:r>
            <a:endParaRPr>
              <a:latin typeface="Poppins"/>
              <a:ea typeface="Poppins"/>
              <a:cs typeface="Poppins"/>
              <a:sym typeface="Poppins"/>
            </a:endParaRPr>
          </a:p>
        </p:txBody>
      </p:sp>
      <p:cxnSp>
        <p:nvCxnSpPr>
          <p:cNvPr id="266" name="Google Shape;266;p32"/>
          <p:cNvCxnSpPr/>
          <p:nvPr/>
        </p:nvCxnSpPr>
        <p:spPr>
          <a:xfrm>
            <a:off x="3470375" y="3037250"/>
            <a:ext cx="1203600" cy="0"/>
          </a:xfrm>
          <a:prstGeom prst="straightConnector1">
            <a:avLst/>
          </a:prstGeom>
          <a:noFill/>
          <a:ln cap="flat" cmpd="sng" w="28575">
            <a:solidFill>
              <a:schemeClr val="dk2"/>
            </a:solidFill>
            <a:prstDash val="solid"/>
            <a:round/>
            <a:headEnd len="med" w="med" type="none"/>
            <a:tailEnd len="med" w="med" type="triangle"/>
          </a:ln>
        </p:spPr>
      </p:cxnSp>
      <p:sp>
        <p:nvSpPr>
          <p:cNvPr id="267" name="Google Shape;267;p32"/>
          <p:cNvSpPr txBox="1"/>
          <p:nvPr/>
        </p:nvSpPr>
        <p:spPr>
          <a:xfrm>
            <a:off x="1021425" y="4110125"/>
            <a:ext cx="22092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Before:</a:t>
            </a:r>
            <a:r>
              <a:rPr b="1" i="1" lang="en" sz="1200">
                <a:solidFill>
                  <a:schemeClr val="dk2"/>
                </a:solidFill>
                <a:latin typeface="Nunito"/>
                <a:ea typeface="Nunito"/>
                <a:cs typeface="Nunito"/>
                <a:sym typeface="Nunito"/>
              </a:rPr>
              <a:t>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Task Card has multiple clickable buttons, makes it confusing for the user</a:t>
            </a:r>
            <a:endParaRPr sz="1200">
              <a:solidFill>
                <a:schemeClr val="dk2"/>
              </a:solidFill>
              <a:latin typeface="Nunito"/>
              <a:ea typeface="Nunito"/>
              <a:cs typeface="Nunito"/>
              <a:sym typeface="Nunito"/>
            </a:endParaRPr>
          </a:p>
        </p:txBody>
      </p:sp>
      <p:sp>
        <p:nvSpPr>
          <p:cNvPr id="268" name="Google Shape;268;p32"/>
          <p:cNvSpPr txBox="1"/>
          <p:nvPr/>
        </p:nvSpPr>
        <p:spPr>
          <a:xfrm>
            <a:off x="5345575" y="4110125"/>
            <a:ext cx="34332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After: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Experience (Task) Card is a smaller interactable element that aims itself as a whole to be a button to click</a:t>
            </a:r>
            <a:endParaRPr sz="1200">
              <a:solidFill>
                <a:schemeClr val="dk2"/>
              </a:solidFill>
              <a:latin typeface="Nunito"/>
              <a:ea typeface="Nunito"/>
              <a:cs typeface="Nunito"/>
              <a:sym typeface="Nunito"/>
            </a:endParaRPr>
          </a:p>
        </p:txBody>
      </p:sp>
      <p:sp>
        <p:nvSpPr>
          <p:cNvPr id="269" name="Google Shape;269;p32"/>
          <p:cNvSpPr txBox="1"/>
          <p:nvPr>
            <p:ph idx="4294967295" type="body"/>
          </p:nvPr>
        </p:nvSpPr>
        <p:spPr>
          <a:xfrm>
            <a:off x="7504650" y="344625"/>
            <a:ext cx="14352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latin typeface="Nunito"/>
                <a:ea typeface="Nunito"/>
                <a:cs typeface="Nunito"/>
                <a:sym typeface="Nunito"/>
              </a:rPr>
              <a:t>Severity: </a:t>
            </a:r>
            <a:r>
              <a:rPr b="1" i="1" lang="en">
                <a:latin typeface="Nunito"/>
                <a:ea typeface="Nunito"/>
                <a:cs typeface="Nunito"/>
                <a:sym typeface="Nunito"/>
              </a:rPr>
              <a:t>4</a:t>
            </a:r>
            <a:endParaRPr b="1" i="1">
              <a:latin typeface="Nunito"/>
              <a:ea typeface="Nunito"/>
              <a:cs typeface="Nunito"/>
              <a:sym typeface="Nunito"/>
            </a:endParaRPr>
          </a:p>
        </p:txBody>
      </p:sp>
      <p:pic>
        <p:nvPicPr>
          <p:cNvPr id="270" name="Google Shape;270;p32"/>
          <p:cNvPicPr preferRelativeResize="0"/>
          <p:nvPr/>
        </p:nvPicPr>
        <p:blipFill rotWithShape="1">
          <a:blip r:embed="rId3">
            <a:alphaModFix/>
          </a:blip>
          <a:srcRect b="0" l="0" r="0" t="64235"/>
          <a:stretch/>
        </p:blipFill>
        <p:spPr>
          <a:xfrm>
            <a:off x="5174700" y="2469500"/>
            <a:ext cx="3657600" cy="1135500"/>
          </a:xfrm>
          <a:prstGeom prst="roundRect">
            <a:avLst>
              <a:gd fmla="val 8868" name="adj"/>
            </a:avLst>
          </a:prstGeom>
          <a:noFill/>
          <a:ln cap="flat" cmpd="sng" w="9525">
            <a:solidFill>
              <a:schemeClr val="dk2"/>
            </a:solidFill>
            <a:prstDash val="solid"/>
            <a:round/>
            <a:headEnd len="sm" w="sm" type="none"/>
            <a:tailEnd len="sm" w="sm" type="none"/>
          </a:ln>
        </p:spPr>
      </p:pic>
      <p:cxnSp>
        <p:nvCxnSpPr>
          <p:cNvPr id="271" name="Google Shape;271;p32"/>
          <p:cNvCxnSpPr/>
          <p:nvPr/>
        </p:nvCxnSpPr>
        <p:spPr>
          <a:xfrm flipH="1" rot="10800000">
            <a:off x="5076725" y="3424125"/>
            <a:ext cx="383100" cy="491100"/>
          </a:xfrm>
          <a:prstGeom prst="straightConnector1">
            <a:avLst/>
          </a:prstGeom>
          <a:noFill/>
          <a:ln cap="flat" cmpd="sng" w="28575">
            <a:solidFill>
              <a:srgbClr val="3C78D8"/>
            </a:solidFill>
            <a:prstDash val="solid"/>
            <a:round/>
            <a:headEnd len="med" w="med" type="none"/>
            <a:tailEnd len="med" w="med" type="triangle"/>
          </a:ln>
        </p:spPr>
      </p:cxnSp>
      <p:pic>
        <p:nvPicPr>
          <p:cNvPr id="272" name="Google Shape;272;p32"/>
          <p:cNvPicPr preferRelativeResize="0"/>
          <p:nvPr/>
        </p:nvPicPr>
        <p:blipFill rotWithShape="1">
          <a:blip r:embed="rId4">
            <a:alphaModFix/>
          </a:blip>
          <a:srcRect b="5890" l="524" r="524" t="37901"/>
          <a:stretch/>
        </p:blipFill>
        <p:spPr>
          <a:xfrm>
            <a:off x="1119550" y="1630216"/>
            <a:ext cx="1850100" cy="2125800"/>
          </a:xfrm>
          <a:prstGeom prst="roundRect">
            <a:avLst>
              <a:gd fmla="val 7951" name="adj"/>
            </a:avLst>
          </a:prstGeom>
          <a:noFill/>
          <a:ln cap="flat" cmpd="sng" w="9525">
            <a:solidFill>
              <a:srgbClr val="595959"/>
            </a:solidFill>
            <a:prstDash val="solid"/>
            <a:round/>
            <a:headEnd len="sm" w="sm" type="none"/>
            <a:tailEnd len="sm" w="sm" type="none"/>
          </a:ln>
        </p:spPr>
      </p:pic>
      <p:cxnSp>
        <p:nvCxnSpPr>
          <p:cNvPr id="273" name="Google Shape;273;p32"/>
          <p:cNvCxnSpPr/>
          <p:nvPr/>
        </p:nvCxnSpPr>
        <p:spPr>
          <a:xfrm flipH="1" rot="10800000">
            <a:off x="1168650" y="3663525"/>
            <a:ext cx="510600" cy="346200"/>
          </a:xfrm>
          <a:prstGeom prst="straightConnector1">
            <a:avLst/>
          </a:prstGeom>
          <a:noFill/>
          <a:ln cap="flat" cmpd="sng" w="28575">
            <a:solidFill>
              <a:srgbClr val="3C78D8"/>
            </a:solidFill>
            <a:prstDash val="solid"/>
            <a:round/>
            <a:headEnd len="med" w="med" type="none"/>
            <a:tailEnd len="med" w="med" type="triangle"/>
          </a:ln>
        </p:spPr>
      </p:cxnSp>
      <p:cxnSp>
        <p:nvCxnSpPr>
          <p:cNvPr id="274" name="Google Shape;274;p32"/>
          <p:cNvCxnSpPr/>
          <p:nvPr/>
        </p:nvCxnSpPr>
        <p:spPr>
          <a:xfrm rot="10800000">
            <a:off x="2415100" y="3686625"/>
            <a:ext cx="693000" cy="300000"/>
          </a:xfrm>
          <a:prstGeom prst="straightConnector1">
            <a:avLst/>
          </a:prstGeom>
          <a:noFill/>
          <a:ln cap="flat" cmpd="sng" w="28575">
            <a:solidFill>
              <a:srgbClr val="3C78D8"/>
            </a:solidFill>
            <a:prstDash val="solid"/>
            <a:round/>
            <a:headEnd len="med" w="med" type="none"/>
            <a:tailEnd len="med" w="med" type="triangle"/>
          </a:ln>
        </p:spPr>
      </p:cxnSp>
      <p:cxnSp>
        <p:nvCxnSpPr>
          <p:cNvPr id="275" name="Google Shape;275;p32"/>
          <p:cNvCxnSpPr/>
          <p:nvPr/>
        </p:nvCxnSpPr>
        <p:spPr>
          <a:xfrm>
            <a:off x="746700" y="2958650"/>
            <a:ext cx="795000" cy="72900"/>
          </a:xfrm>
          <a:prstGeom prst="straightConnector1">
            <a:avLst/>
          </a:prstGeom>
          <a:noFill/>
          <a:ln cap="flat" cmpd="sng" w="28575">
            <a:solidFill>
              <a:srgbClr val="3C78D8"/>
            </a:solidFill>
            <a:prstDash val="solid"/>
            <a:round/>
            <a:headEnd len="med" w="med" type="none"/>
            <a:tailEnd len="med" w="med" type="triangle"/>
          </a:ln>
        </p:spPr>
      </p:cxnSp>
      <p:cxnSp>
        <p:nvCxnSpPr>
          <p:cNvPr id="276" name="Google Shape;276;p32"/>
          <p:cNvCxnSpPr/>
          <p:nvPr/>
        </p:nvCxnSpPr>
        <p:spPr>
          <a:xfrm>
            <a:off x="516150" y="1805025"/>
            <a:ext cx="795000" cy="72900"/>
          </a:xfrm>
          <a:prstGeom prst="straightConnector1">
            <a:avLst/>
          </a:prstGeom>
          <a:noFill/>
          <a:ln cap="flat" cmpd="sng" w="28575">
            <a:solidFill>
              <a:srgbClr val="3C78D8"/>
            </a:solidFill>
            <a:prstDash val="solid"/>
            <a:round/>
            <a:headEnd len="med" w="med" type="none"/>
            <a:tailEnd len="med" w="med" type="triangle"/>
          </a:ln>
        </p:spPr>
      </p:cxnSp>
      <p:cxnSp>
        <p:nvCxnSpPr>
          <p:cNvPr id="277" name="Google Shape;277;p32"/>
          <p:cNvCxnSpPr/>
          <p:nvPr/>
        </p:nvCxnSpPr>
        <p:spPr>
          <a:xfrm flipH="1">
            <a:off x="2838025" y="1725500"/>
            <a:ext cx="530100" cy="137400"/>
          </a:xfrm>
          <a:prstGeom prst="straightConnector1">
            <a:avLst/>
          </a:prstGeom>
          <a:noFill/>
          <a:ln cap="flat" cmpd="sng" w="28575">
            <a:solidFill>
              <a:srgbClr val="3C78D8"/>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281" name="Shape 281"/>
        <p:cNvGrpSpPr/>
        <p:nvPr/>
      </p:nvGrpSpPr>
      <p:grpSpPr>
        <a:xfrm>
          <a:off x="0" y="0"/>
          <a:ext cx="0" cy="0"/>
          <a:chOff x="0" y="0"/>
          <a:chExt cx="0" cy="0"/>
        </a:xfrm>
      </p:grpSpPr>
      <p:sp>
        <p:nvSpPr>
          <p:cNvPr id="282" name="Google Shape;282;p33"/>
          <p:cNvSpPr txBox="1"/>
          <p:nvPr/>
        </p:nvSpPr>
        <p:spPr>
          <a:xfrm>
            <a:off x="311700" y="2626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6666"/>
                </a:solidFill>
                <a:latin typeface="Poppins"/>
                <a:ea typeface="Poppins"/>
                <a:cs typeface="Poppins"/>
                <a:sym typeface="Poppins"/>
              </a:rPr>
              <a:t>H</a:t>
            </a:r>
            <a:r>
              <a:rPr b="1" lang="en" sz="3000">
                <a:solidFill>
                  <a:srgbClr val="1E6666"/>
                </a:solidFill>
                <a:latin typeface="Poppins"/>
                <a:ea typeface="Poppins"/>
                <a:cs typeface="Poppins"/>
                <a:sym typeface="Poppins"/>
              </a:rPr>
              <a:t>11</a:t>
            </a:r>
            <a:r>
              <a:rPr b="1" lang="en" sz="3000">
                <a:solidFill>
                  <a:srgbClr val="1E6666"/>
                </a:solidFill>
                <a:latin typeface="Poppins"/>
                <a:ea typeface="Poppins"/>
                <a:cs typeface="Poppins"/>
                <a:sym typeface="Poppins"/>
              </a:rPr>
              <a:t>: Accessible Design</a:t>
            </a:r>
            <a:endParaRPr b="1" sz="3000">
              <a:solidFill>
                <a:srgbClr val="1E6666"/>
              </a:solidFill>
              <a:latin typeface="Poppins"/>
              <a:ea typeface="Poppins"/>
              <a:cs typeface="Poppins"/>
              <a:sym typeface="Poppins"/>
            </a:endParaRPr>
          </a:p>
        </p:txBody>
      </p:sp>
      <p:sp>
        <p:nvSpPr>
          <p:cNvPr id="283" name="Google Shape;283;p33"/>
          <p:cNvSpPr txBox="1"/>
          <p:nvPr>
            <p:ph idx="4294967295" type="body"/>
          </p:nvPr>
        </p:nvSpPr>
        <p:spPr>
          <a:xfrm>
            <a:off x="235350" y="829400"/>
            <a:ext cx="8673300" cy="89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Poppins"/>
                <a:ea typeface="Poppins"/>
                <a:cs typeface="Poppins"/>
                <a:sym typeface="Poppins"/>
              </a:rPr>
              <a:t>Violation #84:</a:t>
            </a:r>
            <a:r>
              <a:rPr lang="en">
                <a:latin typeface="Poppins"/>
                <a:ea typeface="Poppins"/>
                <a:cs typeface="Poppins"/>
                <a:sym typeface="Poppins"/>
              </a:rPr>
              <a:t> </a:t>
            </a:r>
            <a:r>
              <a:rPr lang="en">
                <a:latin typeface="Poppins"/>
                <a:ea typeface="Poppins"/>
                <a:cs typeface="Poppins"/>
                <a:sym typeface="Poppins"/>
              </a:rPr>
              <a:t>Scroll to access the buttons for today’s task, it does not fit the screen on the home page</a:t>
            </a:r>
            <a:endParaRPr>
              <a:latin typeface="Poppins"/>
              <a:ea typeface="Poppins"/>
              <a:cs typeface="Poppins"/>
              <a:sym typeface="Poppins"/>
            </a:endParaRPr>
          </a:p>
        </p:txBody>
      </p:sp>
      <p:cxnSp>
        <p:nvCxnSpPr>
          <p:cNvPr id="284" name="Google Shape;284;p33"/>
          <p:cNvCxnSpPr/>
          <p:nvPr/>
        </p:nvCxnSpPr>
        <p:spPr>
          <a:xfrm>
            <a:off x="4141975" y="2810175"/>
            <a:ext cx="1203600" cy="0"/>
          </a:xfrm>
          <a:prstGeom prst="straightConnector1">
            <a:avLst/>
          </a:prstGeom>
          <a:noFill/>
          <a:ln cap="flat" cmpd="sng" w="28575">
            <a:solidFill>
              <a:schemeClr val="dk2"/>
            </a:solidFill>
            <a:prstDash val="solid"/>
            <a:round/>
            <a:headEnd len="med" w="med" type="none"/>
            <a:tailEnd len="med" w="med" type="triangle"/>
          </a:ln>
        </p:spPr>
      </p:cxnSp>
      <p:sp>
        <p:nvSpPr>
          <p:cNvPr id="285" name="Google Shape;285;p33"/>
          <p:cNvSpPr txBox="1"/>
          <p:nvPr/>
        </p:nvSpPr>
        <p:spPr>
          <a:xfrm>
            <a:off x="604725" y="4196575"/>
            <a:ext cx="29892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Before: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Today’s Task Card is cut off in </a:t>
            </a:r>
            <a:r>
              <a:rPr lang="en" sz="1200">
                <a:solidFill>
                  <a:schemeClr val="dk2"/>
                </a:solidFill>
                <a:latin typeface="Nunito"/>
                <a:ea typeface="Nunito"/>
                <a:cs typeface="Nunito"/>
                <a:sym typeface="Nunito"/>
              </a:rPr>
              <a:t>the</a:t>
            </a:r>
            <a:r>
              <a:rPr lang="en" sz="1200">
                <a:solidFill>
                  <a:schemeClr val="dk2"/>
                </a:solidFill>
                <a:latin typeface="Nunito"/>
                <a:ea typeface="Nunito"/>
                <a:cs typeface="Nunito"/>
                <a:sym typeface="Nunito"/>
              </a:rPr>
              <a:t> home screen, skills buttons are hidden below it and scrolling is required to see them</a:t>
            </a:r>
            <a:endParaRPr sz="1200">
              <a:solidFill>
                <a:schemeClr val="dk2"/>
              </a:solidFill>
              <a:latin typeface="Nunito"/>
              <a:ea typeface="Nunito"/>
              <a:cs typeface="Nunito"/>
              <a:sym typeface="Nunito"/>
            </a:endParaRPr>
          </a:p>
        </p:txBody>
      </p:sp>
      <p:sp>
        <p:nvSpPr>
          <p:cNvPr id="286" name="Google Shape;286;p33"/>
          <p:cNvSpPr txBox="1"/>
          <p:nvPr/>
        </p:nvSpPr>
        <p:spPr>
          <a:xfrm>
            <a:off x="5345575" y="4196575"/>
            <a:ext cx="34332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After: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Today’s Experience is made smaller to fit all elements and </a:t>
            </a:r>
            <a:r>
              <a:rPr lang="en" sz="1200">
                <a:solidFill>
                  <a:schemeClr val="dk2"/>
                </a:solidFill>
                <a:latin typeface="Nunito"/>
                <a:ea typeface="Nunito"/>
                <a:cs typeface="Nunito"/>
                <a:sym typeface="Nunito"/>
              </a:rPr>
              <a:t>buttons on the screen. No need to scroll down to see skill buttons now</a:t>
            </a:r>
            <a:endParaRPr sz="1200">
              <a:solidFill>
                <a:schemeClr val="dk2"/>
              </a:solidFill>
              <a:latin typeface="Nunito"/>
              <a:ea typeface="Nunito"/>
              <a:cs typeface="Nunito"/>
              <a:sym typeface="Nunito"/>
            </a:endParaRPr>
          </a:p>
        </p:txBody>
      </p:sp>
      <p:sp>
        <p:nvSpPr>
          <p:cNvPr id="287" name="Google Shape;287;p33"/>
          <p:cNvSpPr txBox="1"/>
          <p:nvPr>
            <p:ph idx="4294967295" type="body"/>
          </p:nvPr>
        </p:nvSpPr>
        <p:spPr>
          <a:xfrm>
            <a:off x="7504650" y="344625"/>
            <a:ext cx="14352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latin typeface="Nunito"/>
                <a:ea typeface="Nunito"/>
                <a:cs typeface="Nunito"/>
                <a:sym typeface="Nunito"/>
              </a:rPr>
              <a:t>Severity: </a:t>
            </a:r>
            <a:r>
              <a:rPr b="1" i="1" lang="en">
                <a:latin typeface="Nunito"/>
                <a:ea typeface="Nunito"/>
                <a:cs typeface="Nunito"/>
                <a:sym typeface="Nunito"/>
              </a:rPr>
              <a:t>3</a:t>
            </a:r>
            <a:endParaRPr b="1" i="1">
              <a:latin typeface="Nunito"/>
              <a:ea typeface="Nunito"/>
              <a:cs typeface="Nunito"/>
              <a:sym typeface="Nunito"/>
            </a:endParaRPr>
          </a:p>
        </p:txBody>
      </p:sp>
      <p:pic>
        <p:nvPicPr>
          <p:cNvPr id="288" name="Google Shape;288;p33"/>
          <p:cNvPicPr preferRelativeResize="0"/>
          <p:nvPr/>
        </p:nvPicPr>
        <p:blipFill>
          <a:blip r:embed="rId3">
            <a:alphaModFix/>
          </a:blip>
          <a:stretch>
            <a:fillRect/>
          </a:stretch>
        </p:blipFill>
        <p:spPr>
          <a:xfrm>
            <a:off x="550000" y="1580875"/>
            <a:ext cx="1269300" cy="2615700"/>
          </a:xfrm>
          <a:prstGeom prst="roundRect">
            <a:avLst>
              <a:gd fmla="val 16667" name="adj"/>
            </a:avLst>
          </a:prstGeom>
          <a:noFill/>
          <a:ln cap="flat" cmpd="sng" w="9525">
            <a:solidFill>
              <a:srgbClr val="000000"/>
            </a:solidFill>
            <a:prstDash val="solid"/>
            <a:round/>
            <a:headEnd len="sm" w="sm" type="none"/>
            <a:tailEnd len="sm" w="sm" type="none"/>
          </a:ln>
        </p:spPr>
      </p:pic>
      <p:cxnSp>
        <p:nvCxnSpPr>
          <p:cNvPr id="289" name="Google Shape;289;p33"/>
          <p:cNvCxnSpPr>
            <a:stCxn id="285" idx="0"/>
          </p:cNvCxnSpPr>
          <p:nvPr/>
        </p:nvCxnSpPr>
        <p:spPr>
          <a:xfrm rot="10800000">
            <a:off x="1613325" y="4044475"/>
            <a:ext cx="486000" cy="152100"/>
          </a:xfrm>
          <a:prstGeom prst="straightConnector1">
            <a:avLst/>
          </a:prstGeom>
          <a:noFill/>
          <a:ln cap="flat" cmpd="sng" w="28575">
            <a:solidFill>
              <a:srgbClr val="3C78D8"/>
            </a:solidFill>
            <a:prstDash val="solid"/>
            <a:round/>
            <a:headEnd len="med" w="med" type="none"/>
            <a:tailEnd len="med" w="med" type="triangle"/>
          </a:ln>
        </p:spPr>
      </p:cxnSp>
      <p:pic>
        <p:nvPicPr>
          <p:cNvPr id="290" name="Google Shape;290;p33"/>
          <p:cNvPicPr preferRelativeResize="0"/>
          <p:nvPr/>
        </p:nvPicPr>
        <p:blipFill>
          <a:blip r:embed="rId4">
            <a:alphaModFix/>
          </a:blip>
          <a:stretch>
            <a:fillRect/>
          </a:stretch>
        </p:blipFill>
        <p:spPr>
          <a:xfrm>
            <a:off x="2147925" y="1580875"/>
            <a:ext cx="1269300" cy="2586600"/>
          </a:xfrm>
          <a:prstGeom prst="roundRect">
            <a:avLst>
              <a:gd fmla="val 16667" name="adj"/>
            </a:avLst>
          </a:prstGeom>
          <a:noFill/>
          <a:ln cap="flat" cmpd="sng" w="9525">
            <a:solidFill>
              <a:schemeClr val="dk2"/>
            </a:solidFill>
            <a:prstDash val="solid"/>
            <a:round/>
            <a:headEnd len="sm" w="sm" type="none"/>
            <a:tailEnd len="sm" w="sm" type="none"/>
          </a:ln>
        </p:spPr>
      </p:pic>
      <p:cxnSp>
        <p:nvCxnSpPr>
          <p:cNvPr id="291" name="Google Shape;291;p33"/>
          <p:cNvCxnSpPr/>
          <p:nvPr/>
        </p:nvCxnSpPr>
        <p:spPr>
          <a:xfrm rot="10800000">
            <a:off x="3417225" y="3283650"/>
            <a:ext cx="486000" cy="152100"/>
          </a:xfrm>
          <a:prstGeom prst="straightConnector1">
            <a:avLst/>
          </a:prstGeom>
          <a:noFill/>
          <a:ln cap="flat" cmpd="sng" w="28575">
            <a:solidFill>
              <a:srgbClr val="3C78D8"/>
            </a:solidFill>
            <a:prstDash val="solid"/>
            <a:round/>
            <a:headEnd len="med" w="med" type="none"/>
            <a:tailEnd len="med" w="med" type="triangle"/>
          </a:ln>
        </p:spPr>
      </p:cxnSp>
      <p:pic>
        <p:nvPicPr>
          <p:cNvPr id="292" name="Google Shape;292;p33"/>
          <p:cNvPicPr preferRelativeResize="0"/>
          <p:nvPr/>
        </p:nvPicPr>
        <p:blipFill rotWithShape="1">
          <a:blip r:embed="rId5">
            <a:alphaModFix/>
          </a:blip>
          <a:srcRect b="228" l="0" r="0" t="228"/>
          <a:stretch/>
        </p:blipFill>
        <p:spPr>
          <a:xfrm>
            <a:off x="6070325" y="1385220"/>
            <a:ext cx="1203600" cy="2724900"/>
          </a:xfrm>
          <a:prstGeom prst="roundRect">
            <a:avLst>
              <a:gd fmla="val 16667" name="adj"/>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296" name="Shape 296"/>
        <p:cNvGrpSpPr/>
        <p:nvPr/>
      </p:nvGrpSpPr>
      <p:grpSpPr>
        <a:xfrm>
          <a:off x="0" y="0"/>
          <a:ext cx="0" cy="0"/>
          <a:chOff x="0" y="0"/>
          <a:chExt cx="0" cy="0"/>
        </a:xfrm>
      </p:grpSpPr>
      <p:sp>
        <p:nvSpPr>
          <p:cNvPr id="297" name="Google Shape;297;p34"/>
          <p:cNvSpPr txBox="1"/>
          <p:nvPr/>
        </p:nvSpPr>
        <p:spPr>
          <a:xfrm>
            <a:off x="311700" y="2626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6666"/>
                </a:solidFill>
                <a:latin typeface="Poppins"/>
                <a:ea typeface="Poppins"/>
                <a:cs typeface="Poppins"/>
                <a:sym typeface="Poppins"/>
              </a:rPr>
              <a:t>H11: Accessible Design</a:t>
            </a:r>
            <a:endParaRPr b="1" sz="3000">
              <a:solidFill>
                <a:srgbClr val="1E6666"/>
              </a:solidFill>
              <a:latin typeface="Poppins"/>
              <a:ea typeface="Poppins"/>
              <a:cs typeface="Poppins"/>
              <a:sym typeface="Poppins"/>
            </a:endParaRPr>
          </a:p>
        </p:txBody>
      </p:sp>
      <p:sp>
        <p:nvSpPr>
          <p:cNvPr id="298" name="Google Shape;298;p34"/>
          <p:cNvSpPr txBox="1"/>
          <p:nvPr>
            <p:ph idx="4294967295" type="body"/>
          </p:nvPr>
        </p:nvSpPr>
        <p:spPr>
          <a:xfrm>
            <a:off x="235350" y="753200"/>
            <a:ext cx="8704500" cy="84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Poppins"/>
                <a:ea typeface="Poppins"/>
                <a:cs typeface="Poppins"/>
                <a:sym typeface="Poppins"/>
              </a:rPr>
              <a:t>Violation #83:</a:t>
            </a:r>
            <a:r>
              <a:rPr lang="en">
                <a:latin typeface="Poppins"/>
                <a:ea typeface="Poppins"/>
                <a:cs typeface="Poppins"/>
                <a:sym typeface="Poppins"/>
              </a:rPr>
              <a:t> </a:t>
            </a:r>
            <a:r>
              <a:rPr lang="en">
                <a:latin typeface="Poppins"/>
                <a:ea typeface="Poppins"/>
                <a:cs typeface="Poppins"/>
                <a:sym typeface="Poppins"/>
              </a:rPr>
              <a:t>Task Cards are too big and cover the screen, Text on Task cards takes up ¼ of the screen</a:t>
            </a:r>
            <a:endParaRPr>
              <a:latin typeface="Poppins"/>
              <a:ea typeface="Poppins"/>
              <a:cs typeface="Poppins"/>
              <a:sym typeface="Poppins"/>
            </a:endParaRPr>
          </a:p>
        </p:txBody>
      </p:sp>
      <p:cxnSp>
        <p:nvCxnSpPr>
          <p:cNvPr id="299" name="Google Shape;299;p34"/>
          <p:cNvCxnSpPr/>
          <p:nvPr/>
        </p:nvCxnSpPr>
        <p:spPr>
          <a:xfrm>
            <a:off x="3864625" y="2850675"/>
            <a:ext cx="858600" cy="0"/>
          </a:xfrm>
          <a:prstGeom prst="straightConnector1">
            <a:avLst/>
          </a:prstGeom>
          <a:noFill/>
          <a:ln cap="flat" cmpd="sng" w="28575">
            <a:solidFill>
              <a:schemeClr val="dk2"/>
            </a:solidFill>
            <a:prstDash val="solid"/>
            <a:round/>
            <a:headEnd len="med" w="med" type="none"/>
            <a:tailEnd len="med" w="med" type="triangle"/>
          </a:ln>
        </p:spPr>
      </p:cxnSp>
      <p:sp>
        <p:nvSpPr>
          <p:cNvPr id="300" name="Google Shape;300;p34"/>
          <p:cNvSpPr txBox="1"/>
          <p:nvPr/>
        </p:nvSpPr>
        <p:spPr>
          <a:xfrm>
            <a:off x="604725" y="4196575"/>
            <a:ext cx="29064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Before: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Task Card is too big and covers the whole screen, can one see one task card at a time</a:t>
            </a:r>
            <a:endParaRPr sz="1200">
              <a:solidFill>
                <a:schemeClr val="dk2"/>
              </a:solidFill>
              <a:latin typeface="Nunito"/>
              <a:ea typeface="Nunito"/>
              <a:cs typeface="Nunito"/>
              <a:sym typeface="Nunito"/>
            </a:endParaRPr>
          </a:p>
        </p:txBody>
      </p:sp>
      <p:sp>
        <p:nvSpPr>
          <p:cNvPr id="301" name="Google Shape;301;p34"/>
          <p:cNvSpPr txBox="1"/>
          <p:nvPr/>
        </p:nvSpPr>
        <p:spPr>
          <a:xfrm>
            <a:off x="5345575" y="4196575"/>
            <a:ext cx="34332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After: </a:t>
            </a:r>
            <a:endParaRPr b="1" i="1" sz="1200">
              <a:solidFill>
                <a:schemeClr val="dk2"/>
              </a:solidFill>
              <a:latin typeface="Nunito"/>
              <a:ea typeface="Nunito"/>
              <a:cs typeface="Nunito"/>
              <a:sym typeface="Nunito"/>
            </a:endParaRPr>
          </a:p>
          <a:p>
            <a:pPr indent="0" lvl="0" marL="0" rtl="0" algn="l">
              <a:spcBef>
                <a:spcPts val="0"/>
              </a:spcBef>
              <a:spcAft>
                <a:spcPts val="0"/>
              </a:spcAft>
              <a:buNone/>
            </a:pPr>
            <a:r>
              <a:rPr lang="en" sz="1200">
                <a:solidFill>
                  <a:schemeClr val="dk2"/>
                </a:solidFill>
                <a:latin typeface="Nunito"/>
                <a:ea typeface="Nunito"/>
                <a:cs typeface="Nunito"/>
                <a:sym typeface="Nunito"/>
              </a:rPr>
              <a:t>Experience (Task) Card is a smaller on both home screen, experiences screen, and specific skills screens</a:t>
            </a:r>
            <a:endParaRPr sz="1200">
              <a:solidFill>
                <a:schemeClr val="dk2"/>
              </a:solidFill>
              <a:latin typeface="Nunito"/>
              <a:ea typeface="Nunito"/>
              <a:cs typeface="Nunito"/>
              <a:sym typeface="Nunito"/>
            </a:endParaRPr>
          </a:p>
        </p:txBody>
      </p:sp>
      <p:sp>
        <p:nvSpPr>
          <p:cNvPr id="302" name="Google Shape;302;p34"/>
          <p:cNvSpPr txBox="1"/>
          <p:nvPr>
            <p:ph idx="4294967295" type="body"/>
          </p:nvPr>
        </p:nvSpPr>
        <p:spPr>
          <a:xfrm>
            <a:off x="7504650" y="344625"/>
            <a:ext cx="14352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latin typeface="Nunito"/>
                <a:ea typeface="Nunito"/>
                <a:cs typeface="Nunito"/>
                <a:sym typeface="Nunito"/>
              </a:rPr>
              <a:t>Severity: </a:t>
            </a:r>
            <a:r>
              <a:rPr b="1" i="1" lang="en">
                <a:latin typeface="Nunito"/>
                <a:ea typeface="Nunito"/>
                <a:cs typeface="Nunito"/>
                <a:sym typeface="Nunito"/>
              </a:rPr>
              <a:t>4</a:t>
            </a:r>
            <a:endParaRPr b="1" i="1">
              <a:latin typeface="Nunito"/>
              <a:ea typeface="Nunito"/>
              <a:cs typeface="Nunito"/>
              <a:sym typeface="Nunito"/>
            </a:endParaRPr>
          </a:p>
        </p:txBody>
      </p:sp>
      <p:pic>
        <p:nvPicPr>
          <p:cNvPr id="303" name="Google Shape;303;p34"/>
          <p:cNvPicPr preferRelativeResize="0"/>
          <p:nvPr/>
        </p:nvPicPr>
        <p:blipFill>
          <a:blip r:embed="rId3">
            <a:alphaModFix/>
          </a:blip>
          <a:stretch>
            <a:fillRect/>
          </a:stretch>
        </p:blipFill>
        <p:spPr>
          <a:xfrm>
            <a:off x="437800" y="1542825"/>
            <a:ext cx="1269300" cy="2615700"/>
          </a:xfrm>
          <a:prstGeom prst="roundRect">
            <a:avLst>
              <a:gd fmla="val 16667" name="adj"/>
            </a:avLst>
          </a:prstGeom>
          <a:noFill/>
          <a:ln cap="flat" cmpd="sng" w="9525">
            <a:solidFill>
              <a:srgbClr val="000000"/>
            </a:solidFill>
            <a:prstDash val="solid"/>
            <a:round/>
            <a:headEnd len="sm" w="sm" type="none"/>
            <a:tailEnd len="sm" w="sm" type="none"/>
          </a:ln>
        </p:spPr>
      </p:pic>
      <p:cxnSp>
        <p:nvCxnSpPr>
          <p:cNvPr id="304" name="Google Shape;304;p34"/>
          <p:cNvCxnSpPr/>
          <p:nvPr/>
        </p:nvCxnSpPr>
        <p:spPr>
          <a:xfrm rot="10800000">
            <a:off x="1512250" y="3306200"/>
            <a:ext cx="363300" cy="700200"/>
          </a:xfrm>
          <a:prstGeom prst="straightConnector1">
            <a:avLst/>
          </a:prstGeom>
          <a:noFill/>
          <a:ln cap="flat" cmpd="sng" w="28575">
            <a:solidFill>
              <a:srgbClr val="3C78D8"/>
            </a:solidFill>
            <a:prstDash val="solid"/>
            <a:round/>
            <a:headEnd len="med" w="med" type="none"/>
            <a:tailEnd len="med" w="med" type="triangle"/>
          </a:ln>
        </p:spPr>
      </p:cxnSp>
      <p:pic>
        <p:nvPicPr>
          <p:cNvPr id="305" name="Google Shape;305;p34"/>
          <p:cNvPicPr preferRelativeResize="0"/>
          <p:nvPr/>
        </p:nvPicPr>
        <p:blipFill>
          <a:blip r:embed="rId4">
            <a:alphaModFix/>
          </a:blip>
          <a:stretch>
            <a:fillRect/>
          </a:stretch>
        </p:blipFill>
        <p:spPr>
          <a:xfrm>
            <a:off x="2416625" y="1542825"/>
            <a:ext cx="1299600" cy="2615700"/>
          </a:xfrm>
          <a:prstGeom prst="roundRect">
            <a:avLst>
              <a:gd fmla="val 16667" name="adj"/>
            </a:avLst>
          </a:prstGeom>
          <a:noFill/>
          <a:ln cap="flat" cmpd="sng" w="9525">
            <a:solidFill>
              <a:schemeClr val="dk2"/>
            </a:solidFill>
            <a:prstDash val="solid"/>
            <a:round/>
            <a:headEnd len="sm" w="sm" type="none"/>
            <a:tailEnd len="sm" w="sm" type="none"/>
          </a:ln>
        </p:spPr>
      </p:pic>
      <p:cxnSp>
        <p:nvCxnSpPr>
          <p:cNvPr id="306" name="Google Shape;306;p34"/>
          <p:cNvCxnSpPr/>
          <p:nvPr/>
        </p:nvCxnSpPr>
        <p:spPr>
          <a:xfrm flipH="1" rot="10800000">
            <a:off x="2189775" y="2850550"/>
            <a:ext cx="417600" cy="930000"/>
          </a:xfrm>
          <a:prstGeom prst="straightConnector1">
            <a:avLst/>
          </a:prstGeom>
          <a:noFill/>
          <a:ln cap="flat" cmpd="sng" w="28575">
            <a:solidFill>
              <a:srgbClr val="3C78D8"/>
            </a:solidFill>
            <a:prstDash val="solid"/>
            <a:round/>
            <a:headEnd len="med" w="med" type="none"/>
            <a:tailEnd len="med" w="med" type="triangle"/>
          </a:ln>
        </p:spPr>
      </p:cxnSp>
      <p:pic>
        <p:nvPicPr>
          <p:cNvPr id="307" name="Google Shape;307;p34"/>
          <p:cNvPicPr preferRelativeResize="0"/>
          <p:nvPr/>
        </p:nvPicPr>
        <p:blipFill rotWithShape="1">
          <a:blip r:embed="rId5">
            <a:alphaModFix/>
          </a:blip>
          <a:srcRect b="228" l="0" r="0" t="228"/>
          <a:stretch/>
        </p:blipFill>
        <p:spPr>
          <a:xfrm>
            <a:off x="4805475" y="1488075"/>
            <a:ext cx="1203600" cy="2725200"/>
          </a:xfrm>
          <a:prstGeom prst="roundRect">
            <a:avLst>
              <a:gd fmla="val 16667" name="adj"/>
            </a:avLst>
          </a:prstGeom>
          <a:noFill/>
          <a:ln cap="flat" cmpd="sng" w="9525">
            <a:solidFill>
              <a:schemeClr val="dk2"/>
            </a:solidFill>
            <a:prstDash val="solid"/>
            <a:round/>
            <a:headEnd len="sm" w="sm" type="none"/>
            <a:tailEnd len="sm" w="sm" type="none"/>
          </a:ln>
        </p:spPr>
      </p:pic>
      <p:pic>
        <p:nvPicPr>
          <p:cNvPr id="308" name="Google Shape;308;p34"/>
          <p:cNvPicPr preferRelativeResize="0"/>
          <p:nvPr/>
        </p:nvPicPr>
        <p:blipFill rotWithShape="1">
          <a:blip r:embed="rId6">
            <a:alphaModFix/>
          </a:blip>
          <a:srcRect b="0" l="59" r="49" t="0"/>
          <a:stretch/>
        </p:blipFill>
        <p:spPr>
          <a:xfrm>
            <a:off x="6157475" y="1487465"/>
            <a:ext cx="1203600" cy="2726400"/>
          </a:xfrm>
          <a:prstGeom prst="roundRect">
            <a:avLst>
              <a:gd fmla="val 16667" name="adj"/>
            </a:avLst>
          </a:prstGeom>
          <a:noFill/>
          <a:ln cap="flat" cmpd="sng" w="9525">
            <a:solidFill>
              <a:schemeClr val="dk2"/>
            </a:solidFill>
            <a:prstDash val="solid"/>
            <a:round/>
            <a:headEnd len="sm" w="sm" type="none"/>
            <a:tailEnd len="sm" w="sm" type="none"/>
          </a:ln>
        </p:spPr>
      </p:pic>
      <p:pic>
        <p:nvPicPr>
          <p:cNvPr id="309" name="Google Shape;309;p34"/>
          <p:cNvPicPr preferRelativeResize="0"/>
          <p:nvPr/>
        </p:nvPicPr>
        <p:blipFill rotWithShape="1">
          <a:blip r:embed="rId7">
            <a:alphaModFix/>
          </a:blip>
          <a:srcRect b="41809" l="0" r="0" t="0"/>
          <a:stretch/>
        </p:blipFill>
        <p:spPr>
          <a:xfrm>
            <a:off x="7509475" y="1883437"/>
            <a:ext cx="1475400" cy="1934400"/>
          </a:xfrm>
          <a:prstGeom prst="roundRect">
            <a:avLst>
              <a:gd fmla="val 16667" name="adj"/>
            </a:avLst>
          </a:prstGeom>
          <a:noFill/>
          <a:ln cap="flat" cmpd="sng" w="9525">
            <a:solidFill>
              <a:schemeClr val="dk2"/>
            </a:solidFill>
            <a:prstDash val="solid"/>
            <a:round/>
            <a:headEnd len="sm" w="sm" type="none"/>
            <a:tailEnd len="sm" w="sm" type="none"/>
          </a:ln>
        </p:spPr>
      </p:pic>
      <p:cxnSp>
        <p:nvCxnSpPr>
          <p:cNvPr id="310" name="Google Shape;310;p34"/>
          <p:cNvCxnSpPr/>
          <p:nvPr/>
        </p:nvCxnSpPr>
        <p:spPr>
          <a:xfrm flipH="1" rot="10800000">
            <a:off x="4556300" y="3191250"/>
            <a:ext cx="345000" cy="599100"/>
          </a:xfrm>
          <a:prstGeom prst="straightConnector1">
            <a:avLst/>
          </a:prstGeom>
          <a:noFill/>
          <a:ln cap="flat" cmpd="sng" w="28575">
            <a:solidFill>
              <a:srgbClr val="3C78D8"/>
            </a:solidFill>
            <a:prstDash val="solid"/>
            <a:round/>
            <a:headEnd len="med" w="med" type="none"/>
            <a:tailEnd len="med" w="med" type="triangle"/>
          </a:ln>
        </p:spPr>
      </p:cxnSp>
      <p:cxnSp>
        <p:nvCxnSpPr>
          <p:cNvPr id="311" name="Google Shape;311;p34"/>
          <p:cNvCxnSpPr/>
          <p:nvPr/>
        </p:nvCxnSpPr>
        <p:spPr>
          <a:xfrm flipH="1">
            <a:off x="7256800" y="1716125"/>
            <a:ext cx="319200" cy="542400"/>
          </a:xfrm>
          <a:prstGeom prst="straightConnector1">
            <a:avLst/>
          </a:prstGeom>
          <a:noFill/>
          <a:ln cap="flat" cmpd="sng" w="28575">
            <a:solidFill>
              <a:srgbClr val="3C78D8"/>
            </a:solidFill>
            <a:prstDash val="solid"/>
            <a:round/>
            <a:headEnd len="med" w="med" type="none"/>
            <a:tailEnd len="med" w="med" type="triangle"/>
          </a:ln>
        </p:spPr>
      </p:cxnSp>
      <p:cxnSp>
        <p:nvCxnSpPr>
          <p:cNvPr id="312" name="Google Shape;312;p34"/>
          <p:cNvCxnSpPr/>
          <p:nvPr/>
        </p:nvCxnSpPr>
        <p:spPr>
          <a:xfrm rot="10800000">
            <a:off x="8832300" y="3576200"/>
            <a:ext cx="171900" cy="430200"/>
          </a:xfrm>
          <a:prstGeom prst="straightConnector1">
            <a:avLst/>
          </a:prstGeom>
          <a:noFill/>
          <a:ln cap="flat" cmpd="sng" w="28575">
            <a:solidFill>
              <a:srgbClr val="3C78D8"/>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316" name="Shape 316"/>
        <p:cNvGrpSpPr/>
        <p:nvPr/>
      </p:nvGrpSpPr>
      <p:grpSpPr>
        <a:xfrm>
          <a:off x="0" y="0"/>
          <a:ext cx="0" cy="0"/>
          <a:chOff x="0" y="0"/>
          <a:chExt cx="0" cy="0"/>
        </a:xfrm>
      </p:grpSpPr>
      <p:sp>
        <p:nvSpPr>
          <p:cNvPr id="317" name="Google Shape;317;p35"/>
          <p:cNvSpPr txBox="1"/>
          <p:nvPr/>
        </p:nvSpPr>
        <p:spPr>
          <a:xfrm>
            <a:off x="159300" y="-1385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1E6666"/>
                </a:solidFill>
                <a:latin typeface="Poppins"/>
                <a:ea typeface="Poppins"/>
                <a:cs typeface="Poppins"/>
                <a:sym typeface="Poppins"/>
              </a:rPr>
              <a:t>Violations we did not revise</a:t>
            </a:r>
            <a:endParaRPr sz="2400">
              <a:solidFill>
                <a:srgbClr val="1E6666"/>
              </a:solidFill>
              <a:latin typeface="Poppins"/>
              <a:ea typeface="Poppins"/>
              <a:cs typeface="Poppins"/>
              <a:sym typeface="Poppins"/>
            </a:endParaRPr>
          </a:p>
        </p:txBody>
      </p:sp>
      <p:graphicFrame>
        <p:nvGraphicFramePr>
          <p:cNvPr id="318" name="Google Shape;318;p35"/>
          <p:cNvGraphicFramePr/>
          <p:nvPr/>
        </p:nvGraphicFramePr>
        <p:xfrm>
          <a:off x="38100" y="502725"/>
          <a:ext cx="3000000" cy="3000000"/>
        </p:xfrm>
        <a:graphic>
          <a:graphicData uri="http://schemas.openxmlformats.org/drawingml/2006/table">
            <a:tbl>
              <a:tblPr>
                <a:noFill/>
                <a:tableStyleId>{D447E776-092B-4AA7-AC63-735C4D41B833}</a:tableStyleId>
              </a:tblPr>
              <a:tblGrid>
                <a:gridCol w="1734675"/>
                <a:gridCol w="849275"/>
                <a:gridCol w="3212750"/>
                <a:gridCol w="3271100"/>
              </a:tblGrid>
              <a:tr h="395075">
                <a:tc>
                  <a:txBody>
                    <a:bodyPr/>
                    <a:lstStyle/>
                    <a:p>
                      <a:pPr indent="0" lvl="0" marL="0" rtl="0" algn="l">
                        <a:spcBef>
                          <a:spcPts val="0"/>
                        </a:spcBef>
                        <a:spcAft>
                          <a:spcPts val="0"/>
                        </a:spcAft>
                        <a:buNone/>
                      </a:pPr>
                      <a:r>
                        <a:rPr lang="en" sz="1300">
                          <a:latin typeface="Nunito"/>
                          <a:ea typeface="Nunito"/>
                          <a:cs typeface="Nunito"/>
                          <a:sym typeface="Nunito"/>
                        </a:rPr>
                        <a:t>Heuristic</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Severity</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Description</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Justification</a:t>
                      </a:r>
                      <a:endParaRPr sz="1300">
                        <a:latin typeface="Nunito"/>
                        <a:ea typeface="Nunito"/>
                        <a:cs typeface="Nunito"/>
                        <a:sym typeface="Nunito"/>
                      </a:endParaRPr>
                    </a:p>
                  </a:txBody>
                  <a:tcPr marT="91425" marB="91425" marR="91425" marL="91425"/>
                </a:tc>
              </a:tr>
              <a:tr h="1671600">
                <a:tc>
                  <a:txBody>
                    <a:bodyPr/>
                    <a:lstStyle/>
                    <a:p>
                      <a:pPr indent="0" lvl="0" marL="0" rtl="0" algn="l">
                        <a:spcBef>
                          <a:spcPts val="0"/>
                        </a:spcBef>
                        <a:spcAft>
                          <a:spcPts val="0"/>
                        </a:spcAft>
                        <a:buNone/>
                      </a:pPr>
                      <a:r>
                        <a:rPr lang="en" sz="1300">
                          <a:latin typeface="Nunito"/>
                          <a:ea typeface="Nunito"/>
                          <a:cs typeface="Nunito"/>
                          <a:sym typeface="Nunito"/>
                        </a:rPr>
                        <a:t>H12: Value Alignment &amp; Inclusion</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3</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The user is not able to choose what skills they would like to improve.</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We believe in the </a:t>
                      </a:r>
                      <a:r>
                        <a:rPr lang="en" sz="1300">
                          <a:latin typeface="Nunito"/>
                          <a:ea typeface="Nunito"/>
                          <a:cs typeface="Nunito"/>
                          <a:sym typeface="Nunito"/>
                        </a:rPr>
                        <a:t>future, there is opportunity to add more “skill” categories. These categories encompass the core skills and all contain a wide range of experiences for the user to accomplish.</a:t>
                      </a:r>
                      <a:endParaRPr sz="1300">
                        <a:latin typeface="Nunito"/>
                        <a:ea typeface="Nunito"/>
                        <a:cs typeface="Nunito"/>
                        <a:sym typeface="Nunito"/>
                      </a:endParaRPr>
                    </a:p>
                  </a:txBody>
                  <a:tcPr marT="91425" marB="91425" marR="91425" marL="91425"/>
                </a:tc>
              </a:tr>
              <a:tr h="1458850">
                <a:tc>
                  <a:txBody>
                    <a:bodyPr/>
                    <a:lstStyle/>
                    <a:p>
                      <a:pPr indent="0" lvl="0" marL="0" rtl="0" algn="l">
                        <a:spcBef>
                          <a:spcPts val="0"/>
                        </a:spcBef>
                        <a:spcAft>
                          <a:spcPts val="0"/>
                        </a:spcAft>
                        <a:buNone/>
                      </a:pPr>
                      <a:r>
                        <a:rPr lang="en" sz="1300">
                          <a:latin typeface="Nunito"/>
                          <a:ea typeface="Nunito"/>
                          <a:cs typeface="Nunito"/>
                          <a:sym typeface="Nunito"/>
                        </a:rPr>
                        <a:t>H6: Recognition, Not Recall</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3</a:t>
                      </a:r>
                      <a:endParaRPr sz="1300">
                        <a:latin typeface="Nunito"/>
                        <a:ea typeface="Nunito"/>
                        <a:cs typeface="Nunito"/>
                        <a:sym typeface="Nunito"/>
                      </a:endParaRPr>
                    </a:p>
                  </a:txBody>
                  <a:tcPr marT="91425" marB="91425" marR="91425" marL="91425"/>
                </a:tc>
                <a:tc>
                  <a:txBody>
                    <a:bodyPr/>
                    <a:lstStyle/>
                    <a:p>
                      <a:pPr indent="0" lvl="0" marL="0" rtl="0" algn="l">
                        <a:lnSpc>
                          <a:spcPct val="115000"/>
                        </a:lnSpc>
                        <a:spcBef>
                          <a:spcPts val="0"/>
                        </a:spcBef>
                        <a:spcAft>
                          <a:spcPts val="0"/>
                        </a:spcAft>
                        <a:buNone/>
                      </a:pPr>
                      <a:r>
                        <a:rPr lang="en" sz="1300">
                          <a:latin typeface="Nunito"/>
                          <a:ea typeface="Nunito"/>
                          <a:cs typeface="Nunito"/>
                          <a:sym typeface="Nunito"/>
                        </a:rPr>
                        <a:t>The task cards only have a vague title, and you need to flip it over to see the rest of the information.</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By sizing down the experience card and transferring the description to a separate screen, we believe that short title that gives the general idea of the experience is what the user would like to see.</a:t>
                      </a:r>
                      <a:endParaRPr sz="1300">
                        <a:latin typeface="Nunito"/>
                        <a:ea typeface="Nunito"/>
                        <a:cs typeface="Nunito"/>
                        <a:sym typeface="Nunito"/>
                      </a:endParaRPr>
                    </a:p>
                  </a:txBody>
                  <a:tcPr marT="91425" marB="91425" marR="91425" marL="91425"/>
                </a:tc>
              </a:tr>
              <a:tr h="1129100">
                <a:tc>
                  <a:txBody>
                    <a:bodyPr/>
                    <a:lstStyle/>
                    <a:p>
                      <a:pPr indent="0" lvl="0" marL="0" rtl="0" algn="l">
                        <a:spcBef>
                          <a:spcPts val="0"/>
                        </a:spcBef>
                        <a:spcAft>
                          <a:spcPts val="0"/>
                        </a:spcAft>
                        <a:buClr>
                          <a:schemeClr val="dk1"/>
                        </a:buClr>
                        <a:buSzPts val="1100"/>
                        <a:buFont typeface="Arial"/>
                        <a:buNone/>
                      </a:pPr>
                      <a:r>
                        <a:rPr lang="en" sz="1300">
                          <a:latin typeface="Nunito"/>
                          <a:ea typeface="Nunito"/>
                          <a:cs typeface="Nunito"/>
                          <a:sym typeface="Nunito"/>
                        </a:rPr>
                        <a:t>H3: User Control &amp; Freedom</a:t>
                      </a:r>
                      <a:endParaRPr sz="13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3</a:t>
                      </a:r>
                      <a:endParaRPr sz="1300">
                        <a:latin typeface="Nunito"/>
                        <a:ea typeface="Nunito"/>
                        <a:cs typeface="Nunito"/>
                        <a:sym typeface="Nunito"/>
                      </a:endParaRPr>
                    </a:p>
                  </a:txBody>
                  <a:tcPr marT="91425" marB="91425" marR="91425" marL="91425"/>
                </a:tc>
                <a:tc>
                  <a:txBody>
                    <a:bodyPr/>
                    <a:lstStyle/>
                    <a:p>
                      <a:pPr indent="0" lvl="0" marL="0" rtl="0" algn="l">
                        <a:lnSpc>
                          <a:spcPct val="115000"/>
                        </a:lnSpc>
                        <a:spcBef>
                          <a:spcPts val="0"/>
                        </a:spcBef>
                        <a:spcAft>
                          <a:spcPts val="0"/>
                        </a:spcAft>
                        <a:buNone/>
                      </a:pPr>
                      <a:r>
                        <a:rPr lang="en" sz="1300">
                          <a:latin typeface="Nunito"/>
                          <a:ea typeface="Nunito"/>
                          <a:cs typeface="Nunito"/>
                          <a:sym typeface="Nunito"/>
                        </a:rPr>
                        <a:t>Button functionality on task card and leaderboard seems unnecessary – clicking anywhere on card/section leads to flip or navigation</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We believe that accessing the details of an experience is central to our value proposition, users should be able to intuitively access it</a:t>
                      </a:r>
                      <a:endParaRPr sz="1300">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322" name="Shape 322"/>
        <p:cNvGrpSpPr/>
        <p:nvPr/>
      </p:nvGrpSpPr>
      <p:grpSpPr>
        <a:xfrm>
          <a:off x="0" y="0"/>
          <a:ext cx="0" cy="0"/>
          <a:chOff x="0" y="0"/>
          <a:chExt cx="0" cy="0"/>
        </a:xfrm>
      </p:grpSpPr>
      <p:sp>
        <p:nvSpPr>
          <p:cNvPr id="323" name="Google Shape;323;p36"/>
          <p:cNvSpPr txBox="1"/>
          <p:nvPr/>
        </p:nvSpPr>
        <p:spPr>
          <a:xfrm>
            <a:off x="273600" y="762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E6666"/>
                </a:solidFill>
                <a:latin typeface="Poppins"/>
                <a:ea typeface="Poppins"/>
                <a:cs typeface="Poppins"/>
                <a:sym typeface="Poppins"/>
              </a:rPr>
              <a:t>Progress Towards Usability Goals </a:t>
            </a:r>
            <a:endParaRPr sz="3000">
              <a:solidFill>
                <a:srgbClr val="1E6666"/>
              </a:solidFill>
              <a:latin typeface="Poppins"/>
              <a:ea typeface="Poppins"/>
              <a:cs typeface="Poppins"/>
              <a:sym typeface="Poppins"/>
            </a:endParaRPr>
          </a:p>
        </p:txBody>
      </p:sp>
      <p:sp>
        <p:nvSpPr>
          <p:cNvPr id="324" name="Google Shape;324;p36"/>
          <p:cNvSpPr txBox="1"/>
          <p:nvPr/>
        </p:nvSpPr>
        <p:spPr>
          <a:xfrm>
            <a:off x="426000" y="812800"/>
            <a:ext cx="43047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1E6666"/>
                </a:solidFill>
                <a:latin typeface="Poppins"/>
                <a:ea typeface="Poppins"/>
                <a:cs typeface="Poppins"/>
                <a:sym typeface="Poppins"/>
              </a:rPr>
              <a:t>Efficiency</a:t>
            </a:r>
            <a:endParaRPr sz="2500">
              <a:solidFill>
                <a:srgbClr val="1E6666"/>
              </a:solidFill>
              <a:latin typeface="Poppins"/>
              <a:ea typeface="Poppins"/>
              <a:cs typeface="Poppins"/>
              <a:sym typeface="Poppins"/>
            </a:endParaRPr>
          </a:p>
        </p:txBody>
      </p:sp>
      <p:sp>
        <p:nvSpPr>
          <p:cNvPr id="325" name="Google Shape;325;p36"/>
          <p:cNvSpPr txBox="1"/>
          <p:nvPr/>
        </p:nvSpPr>
        <p:spPr>
          <a:xfrm>
            <a:off x="4928150" y="857250"/>
            <a:ext cx="4304700" cy="79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1E6666"/>
                </a:solidFill>
                <a:latin typeface="Poppins"/>
                <a:ea typeface="Poppins"/>
                <a:cs typeface="Poppins"/>
                <a:sym typeface="Poppins"/>
              </a:rPr>
              <a:t>Enjoyment </a:t>
            </a:r>
            <a:endParaRPr sz="2400">
              <a:solidFill>
                <a:srgbClr val="1E6666"/>
              </a:solidFill>
              <a:latin typeface="Poppins"/>
              <a:ea typeface="Poppins"/>
              <a:cs typeface="Poppins"/>
              <a:sym typeface="Poppins"/>
            </a:endParaRPr>
          </a:p>
        </p:txBody>
      </p:sp>
      <p:sp>
        <p:nvSpPr>
          <p:cNvPr id="326" name="Google Shape;326;p36"/>
          <p:cNvSpPr txBox="1"/>
          <p:nvPr/>
        </p:nvSpPr>
        <p:spPr>
          <a:xfrm>
            <a:off x="121200" y="1365250"/>
            <a:ext cx="4457100" cy="39867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We </a:t>
            </a:r>
            <a:r>
              <a:rPr lang="en" sz="1300">
                <a:solidFill>
                  <a:schemeClr val="dk1"/>
                </a:solidFill>
                <a:latin typeface="Poppins"/>
                <a:ea typeface="Poppins"/>
                <a:cs typeface="Poppins"/>
                <a:sym typeface="Poppins"/>
              </a:rPr>
              <a:t>received</a:t>
            </a:r>
            <a:r>
              <a:rPr lang="en" sz="1300">
                <a:solidFill>
                  <a:schemeClr val="dk1"/>
                </a:solidFill>
                <a:latin typeface="Poppins"/>
                <a:ea typeface="Poppins"/>
                <a:cs typeface="Poppins"/>
                <a:sym typeface="Poppins"/>
              </a:rPr>
              <a:t> good feedback from both our Low-fi testing and Heuristic Evaluation, leading to refinements that improve efficiency. </a:t>
            </a:r>
            <a:endParaRPr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Differentiated between clickable buttons and tags to ensure </a:t>
            </a:r>
            <a:r>
              <a:rPr b="1" lang="en" sz="1300">
                <a:solidFill>
                  <a:schemeClr val="dk1"/>
                </a:solidFill>
                <a:latin typeface="Poppins"/>
                <a:ea typeface="Poppins"/>
                <a:cs typeface="Poppins"/>
                <a:sym typeface="Poppins"/>
              </a:rPr>
              <a:t>reduced friction</a:t>
            </a:r>
            <a:r>
              <a:rPr lang="en" sz="1300">
                <a:solidFill>
                  <a:schemeClr val="dk1"/>
                </a:solidFill>
                <a:latin typeface="Poppins"/>
                <a:ea typeface="Poppins"/>
                <a:cs typeface="Poppins"/>
                <a:sym typeface="Poppins"/>
              </a:rPr>
              <a:t> in app flow</a:t>
            </a:r>
            <a:endParaRPr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Made terminology more clear, proving sufficient </a:t>
            </a:r>
            <a:r>
              <a:rPr b="1" lang="en" sz="1300">
                <a:solidFill>
                  <a:schemeClr val="dk1"/>
                </a:solidFill>
                <a:latin typeface="Poppins"/>
                <a:ea typeface="Poppins"/>
                <a:cs typeface="Poppins"/>
                <a:sym typeface="Poppins"/>
              </a:rPr>
              <a:t>context</a:t>
            </a:r>
            <a:r>
              <a:rPr lang="en" sz="1300">
                <a:solidFill>
                  <a:schemeClr val="dk1"/>
                </a:solidFill>
                <a:latin typeface="Poppins"/>
                <a:ea typeface="Poppins"/>
                <a:cs typeface="Poppins"/>
                <a:sym typeface="Poppins"/>
              </a:rPr>
              <a:t> along the way</a:t>
            </a:r>
            <a:endParaRPr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Challenge task flow made complete and </a:t>
            </a:r>
            <a:r>
              <a:rPr b="1" lang="en" sz="1300">
                <a:solidFill>
                  <a:schemeClr val="dk1"/>
                </a:solidFill>
                <a:latin typeface="Poppins"/>
                <a:ea typeface="Poppins"/>
                <a:cs typeface="Poppins"/>
                <a:sym typeface="Poppins"/>
              </a:rPr>
              <a:t>intuitive</a:t>
            </a:r>
            <a:r>
              <a:rPr lang="en" sz="1300">
                <a:solidFill>
                  <a:schemeClr val="dk1"/>
                </a:solidFill>
                <a:latin typeface="Poppins"/>
                <a:ea typeface="Poppins"/>
                <a:cs typeface="Poppins"/>
                <a:sym typeface="Poppins"/>
              </a:rPr>
              <a:t>, allowing users to send </a:t>
            </a:r>
            <a:r>
              <a:rPr lang="en" sz="1300">
                <a:solidFill>
                  <a:schemeClr val="dk1"/>
                </a:solidFill>
                <a:latin typeface="Poppins"/>
                <a:ea typeface="Poppins"/>
                <a:cs typeface="Poppins"/>
                <a:sym typeface="Poppins"/>
              </a:rPr>
              <a:t>challenges</a:t>
            </a:r>
            <a:r>
              <a:rPr lang="en" sz="1300">
                <a:solidFill>
                  <a:schemeClr val="dk1"/>
                </a:solidFill>
                <a:latin typeface="Poppins"/>
                <a:ea typeface="Poppins"/>
                <a:cs typeface="Poppins"/>
                <a:sym typeface="Poppins"/>
              </a:rPr>
              <a:t> to friends in two ways.</a:t>
            </a:r>
            <a:endParaRPr sz="13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sz="13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sz="1300">
              <a:solidFill>
                <a:schemeClr val="dk1"/>
              </a:solidFill>
              <a:latin typeface="Poppins"/>
              <a:ea typeface="Poppins"/>
              <a:cs typeface="Poppins"/>
              <a:sym typeface="Poppins"/>
            </a:endParaRPr>
          </a:p>
        </p:txBody>
      </p:sp>
      <p:sp>
        <p:nvSpPr>
          <p:cNvPr id="327" name="Google Shape;327;p36"/>
          <p:cNvSpPr txBox="1"/>
          <p:nvPr/>
        </p:nvSpPr>
        <p:spPr>
          <a:xfrm>
            <a:off x="4708500" y="1365250"/>
            <a:ext cx="4304700" cy="39867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Since most violations fell under “Aesthetics and Minimalist Design”, the revamp addressed many of these violations are once, leading to a more enjoyable user experience</a:t>
            </a:r>
            <a:endParaRPr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Took inspiration from other designs to make the overall look more aesthetically pleasing</a:t>
            </a:r>
            <a:endParaRPr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Used components that were more visually appealing and consistent  </a:t>
            </a:r>
            <a:endParaRPr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Took a </a:t>
            </a:r>
            <a:r>
              <a:rPr b="1" lang="en" sz="1300">
                <a:solidFill>
                  <a:schemeClr val="dk1"/>
                </a:solidFill>
                <a:latin typeface="Poppins"/>
                <a:ea typeface="Poppins"/>
                <a:cs typeface="Poppins"/>
                <a:sym typeface="Poppins"/>
              </a:rPr>
              <a:t>less is more approach</a:t>
            </a:r>
            <a:r>
              <a:rPr lang="en" sz="1300">
                <a:solidFill>
                  <a:schemeClr val="dk1"/>
                </a:solidFill>
                <a:latin typeface="Poppins"/>
                <a:ea typeface="Poppins"/>
                <a:cs typeface="Poppins"/>
                <a:sym typeface="Poppins"/>
              </a:rPr>
              <a:t> when it came to color usage and button size</a:t>
            </a:r>
            <a:endParaRPr sz="13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sz="13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sz="1300">
              <a:solidFill>
                <a:schemeClr val="dk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331" name="Shape 331"/>
        <p:cNvGrpSpPr/>
        <p:nvPr/>
      </p:nvGrpSpPr>
      <p:grpSpPr>
        <a:xfrm>
          <a:off x="0" y="0"/>
          <a:ext cx="0" cy="0"/>
          <a:chOff x="0" y="0"/>
          <a:chExt cx="0" cy="0"/>
        </a:xfrm>
      </p:grpSpPr>
      <p:sp>
        <p:nvSpPr>
          <p:cNvPr id="332" name="Google Shape;332;p37"/>
          <p:cNvSpPr txBox="1"/>
          <p:nvPr/>
        </p:nvSpPr>
        <p:spPr>
          <a:xfrm>
            <a:off x="311700" y="2429550"/>
            <a:ext cx="8520600" cy="7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1E6666"/>
                </a:solidFill>
                <a:latin typeface="Poppins"/>
                <a:ea typeface="Poppins"/>
                <a:cs typeface="Poppins"/>
                <a:sym typeface="Poppins"/>
              </a:rPr>
              <a:t>High-fi Implementation</a:t>
            </a:r>
            <a:endParaRPr sz="4000">
              <a:solidFill>
                <a:srgbClr val="1E6666"/>
              </a:solidFill>
              <a:latin typeface="Poppins"/>
              <a:ea typeface="Poppins"/>
              <a:cs typeface="Poppins"/>
              <a:sym typeface="Poppins"/>
            </a:endParaRPr>
          </a:p>
        </p:txBody>
      </p:sp>
      <p:sp>
        <p:nvSpPr>
          <p:cNvPr id="333" name="Google Shape;333;p37"/>
          <p:cNvSpPr txBox="1"/>
          <p:nvPr/>
        </p:nvSpPr>
        <p:spPr>
          <a:xfrm>
            <a:off x="4019575" y="1604975"/>
            <a:ext cx="1353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500">
                <a:solidFill>
                  <a:srgbClr val="1E6666"/>
                </a:solidFill>
                <a:latin typeface="Poppins"/>
                <a:ea typeface="Poppins"/>
                <a:cs typeface="Poppins"/>
                <a:sym typeface="Poppins"/>
              </a:rPr>
              <a:t>03</a:t>
            </a:r>
            <a:endParaRPr sz="5500">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38"/>
          <p:cNvPicPr preferRelativeResize="0"/>
          <p:nvPr/>
        </p:nvPicPr>
        <p:blipFill>
          <a:blip r:embed="rId3">
            <a:alphaModFix/>
          </a:blip>
          <a:stretch>
            <a:fillRect/>
          </a:stretch>
        </p:blipFill>
        <p:spPr>
          <a:xfrm>
            <a:off x="368439" y="1495998"/>
            <a:ext cx="868340" cy="1203237"/>
          </a:xfrm>
          <a:prstGeom prst="rect">
            <a:avLst/>
          </a:prstGeom>
          <a:noFill/>
          <a:ln>
            <a:noFill/>
          </a:ln>
        </p:spPr>
      </p:pic>
      <p:pic>
        <p:nvPicPr>
          <p:cNvPr id="339" name="Google Shape;339;p38"/>
          <p:cNvPicPr preferRelativeResize="0"/>
          <p:nvPr/>
        </p:nvPicPr>
        <p:blipFill>
          <a:blip r:embed="rId4">
            <a:alphaModFix/>
          </a:blip>
          <a:stretch>
            <a:fillRect/>
          </a:stretch>
        </p:blipFill>
        <p:spPr>
          <a:xfrm>
            <a:off x="1471762" y="1381552"/>
            <a:ext cx="1324719" cy="1432136"/>
          </a:xfrm>
          <a:prstGeom prst="rect">
            <a:avLst/>
          </a:prstGeom>
          <a:noFill/>
          <a:ln>
            <a:noFill/>
          </a:ln>
        </p:spPr>
      </p:pic>
      <p:pic>
        <p:nvPicPr>
          <p:cNvPr id="340" name="Google Shape;340;p38"/>
          <p:cNvPicPr preferRelativeResize="0"/>
          <p:nvPr/>
        </p:nvPicPr>
        <p:blipFill>
          <a:blip r:embed="rId5">
            <a:alphaModFix/>
          </a:blip>
          <a:stretch>
            <a:fillRect/>
          </a:stretch>
        </p:blipFill>
        <p:spPr>
          <a:xfrm>
            <a:off x="2986935" y="1457250"/>
            <a:ext cx="1231022" cy="1185251"/>
          </a:xfrm>
          <a:prstGeom prst="rect">
            <a:avLst/>
          </a:prstGeom>
          <a:noFill/>
          <a:ln>
            <a:noFill/>
          </a:ln>
        </p:spPr>
      </p:pic>
      <p:pic>
        <p:nvPicPr>
          <p:cNvPr id="341" name="Google Shape;341;p38"/>
          <p:cNvPicPr preferRelativeResize="0"/>
          <p:nvPr/>
        </p:nvPicPr>
        <p:blipFill>
          <a:blip r:embed="rId6">
            <a:alphaModFix/>
          </a:blip>
          <a:stretch>
            <a:fillRect/>
          </a:stretch>
        </p:blipFill>
        <p:spPr>
          <a:xfrm>
            <a:off x="4377287" y="1333809"/>
            <a:ext cx="1452728" cy="1432132"/>
          </a:xfrm>
          <a:prstGeom prst="rect">
            <a:avLst/>
          </a:prstGeom>
          <a:noFill/>
          <a:ln>
            <a:noFill/>
          </a:ln>
        </p:spPr>
      </p:pic>
      <p:pic>
        <p:nvPicPr>
          <p:cNvPr id="342" name="Google Shape;342;p38"/>
          <p:cNvPicPr preferRelativeResize="0"/>
          <p:nvPr/>
        </p:nvPicPr>
        <p:blipFill rotWithShape="1">
          <a:blip r:embed="rId7">
            <a:alphaModFix/>
          </a:blip>
          <a:srcRect b="13020" l="0" r="12717" t="0"/>
          <a:stretch/>
        </p:blipFill>
        <p:spPr>
          <a:xfrm>
            <a:off x="5492701" y="1298850"/>
            <a:ext cx="1952568" cy="1502065"/>
          </a:xfrm>
          <a:prstGeom prst="rect">
            <a:avLst/>
          </a:prstGeom>
          <a:noFill/>
          <a:ln>
            <a:noFill/>
          </a:ln>
        </p:spPr>
      </p:pic>
      <p:sp>
        <p:nvSpPr>
          <p:cNvPr id="343" name="Google Shape;343;p38"/>
          <p:cNvSpPr txBox="1"/>
          <p:nvPr/>
        </p:nvSpPr>
        <p:spPr>
          <a:xfrm>
            <a:off x="372619" y="2896389"/>
            <a:ext cx="8601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1E6666"/>
                </a:solidFill>
                <a:latin typeface="Poppins"/>
                <a:ea typeface="Poppins"/>
                <a:cs typeface="Poppins"/>
                <a:sym typeface="Poppins"/>
              </a:rPr>
              <a:t>Figma</a:t>
            </a:r>
            <a:endParaRPr b="1" sz="1500">
              <a:solidFill>
                <a:srgbClr val="1E6666"/>
              </a:solidFill>
              <a:latin typeface="Poppins"/>
              <a:ea typeface="Poppins"/>
              <a:cs typeface="Poppins"/>
              <a:sym typeface="Poppins"/>
            </a:endParaRPr>
          </a:p>
        </p:txBody>
      </p:sp>
      <p:sp>
        <p:nvSpPr>
          <p:cNvPr id="344" name="Google Shape;344;p38"/>
          <p:cNvSpPr txBox="1"/>
          <p:nvPr/>
        </p:nvSpPr>
        <p:spPr>
          <a:xfrm>
            <a:off x="1704142" y="2896389"/>
            <a:ext cx="9810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1E6666"/>
                </a:solidFill>
                <a:latin typeface="Poppins"/>
                <a:ea typeface="Poppins"/>
                <a:cs typeface="Poppins"/>
                <a:sym typeface="Poppins"/>
              </a:rPr>
              <a:t>Expo Go</a:t>
            </a:r>
            <a:endParaRPr b="1" sz="1500">
              <a:solidFill>
                <a:srgbClr val="1E6666"/>
              </a:solidFill>
              <a:latin typeface="Poppins"/>
              <a:ea typeface="Poppins"/>
              <a:cs typeface="Poppins"/>
              <a:sym typeface="Poppins"/>
            </a:endParaRPr>
          </a:p>
        </p:txBody>
      </p:sp>
      <p:sp>
        <p:nvSpPr>
          <p:cNvPr id="345" name="Google Shape;345;p38"/>
          <p:cNvSpPr txBox="1"/>
          <p:nvPr/>
        </p:nvSpPr>
        <p:spPr>
          <a:xfrm>
            <a:off x="2973266" y="2896400"/>
            <a:ext cx="13248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1E6666"/>
                </a:solidFill>
                <a:latin typeface="Poppins"/>
                <a:ea typeface="Poppins"/>
                <a:cs typeface="Poppins"/>
                <a:sym typeface="Poppins"/>
              </a:rPr>
              <a:t>VS Code</a:t>
            </a:r>
            <a:endParaRPr b="1" sz="1500">
              <a:solidFill>
                <a:srgbClr val="1E6666"/>
              </a:solidFill>
              <a:latin typeface="Poppins"/>
              <a:ea typeface="Poppins"/>
              <a:cs typeface="Poppins"/>
              <a:sym typeface="Poppins"/>
            </a:endParaRPr>
          </a:p>
        </p:txBody>
      </p:sp>
      <p:sp>
        <p:nvSpPr>
          <p:cNvPr id="346" name="Google Shape;346;p38"/>
          <p:cNvSpPr txBox="1"/>
          <p:nvPr/>
        </p:nvSpPr>
        <p:spPr>
          <a:xfrm>
            <a:off x="4470390" y="2896389"/>
            <a:ext cx="11811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1E6666"/>
                </a:solidFill>
                <a:latin typeface="Poppins"/>
                <a:ea typeface="Poppins"/>
                <a:cs typeface="Poppins"/>
                <a:sym typeface="Poppins"/>
              </a:rPr>
              <a:t>Supabase</a:t>
            </a:r>
            <a:endParaRPr b="1" sz="1500">
              <a:solidFill>
                <a:srgbClr val="1E6666"/>
              </a:solidFill>
              <a:latin typeface="Poppins"/>
              <a:ea typeface="Poppins"/>
              <a:cs typeface="Poppins"/>
              <a:sym typeface="Poppins"/>
            </a:endParaRPr>
          </a:p>
        </p:txBody>
      </p:sp>
      <p:sp>
        <p:nvSpPr>
          <p:cNvPr id="347" name="Google Shape;347;p38"/>
          <p:cNvSpPr txBox="1"/>
          <p:nvPr/>
        </p:nvSpPr>
        <p:spPr>
          <a:xfrm>
            <a:off x="5896101" y="2896389"/>
            <a:ext cx="15297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1E6666"/>
                </a:solidFill>
                <a:latin typeface="Poppins"/>
                <a:ea typeface="Poppins"/>
                <a:cs typeface="Poppins"/>
                <a:sym typeface="Poppins"/>
              </a:rPr>
              <a:t>React Native</a:t>
            </a:r>
            <a:endParaRPr b="1" sz="1500">
              <a:solidFill>
                <a:srgbClr val="1E6666"/>
              </a:solidFill>
              <a:latin typeface="Poppins"/>
              <a:ea typeface="Poppins"/>
              <a:cs typeface="Poppins"/>
              <a:sym typeface="Poppins"/>
            </a:endParaRPr>
          </a:p>
        </p:txBody>
      </p:sp>
      <p:sp>
        <p:nvSpPr>
          <p:cNvPr id="348" name="Google Shape;348;p38"/>
          <p:cNvSpPr txBox="1"/>
          <p:nvPr/>
        </p:nvSpPr>
        <p:spPr>
          <a:xfrm>
            <a:off x="76200" y="3224699"/>
            <a:ext cx="14529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1E6666"/>
                </a:solidFill>
                <a:latin typeface="Poppins"/>
                <a:ea typeface="Poppins"/>
                <a:cs typeface="Poppins"/>
                <a:sym typeface="Poppins"/>
              </a:rPr>
              <a:t>Design</a:t>
            </a:r>
            <a:endParaRPr sz="1300">
              <a:solidFill>
                <a:srgbClr val="1E6666"/>
              </a:solidFill>
              <a:latin typeface="Poppins"/>
              <a:ea typeface="Poppins"/>
              <a:cs typeface="Poppins"/>
              <a:sym typeface="Poppins"/>
            </a:endParaRPr>
          </a:p>
          <a:p>
            <a:pPr indent="0" lvl="0" marL="0" rtl="0" algn="ctr">
              <a:spcBef>
                <a:spcPts val="0"/>
              </a:spcBef>
              <a:spcAft>
                <a:spcPts val="0"/>
              </a:spcAft>
              <a:buNone/>
            </a:pPr>
            <a:r>
              <a:rPr lang="en" sz="1300">
                <a:solidFill>
                  <a:srgbClr val="1E6666"/>
                </a:solidFill>
                <a:latin typeface="Poppins"/>
                <a:ea typeface="Poppins"/>
                <a:cs typeface="Poppins"/>
                <a:sym typeface="Poppins"/>
              </a:rPr>
              <a:t>Components</a:t>
            </a:r>
            <a:endParaRPr sz="1300">
              <a:solidFill>
                <a:srgbClr val="1E6666"/>
              </a:solidFill>
              <a:latin typeface="Poppins"/>
              <a:ea typeface="Poppins"/>
              <a:cs typeface="Poppins"/>
              <a:sym typeface="Poppins"/>
            </a:endParaRPr>
          </a:p>
        </p:txBody>
      </p:sp>
      <p:sp>
        <p:nvSpPr>
          <p:cNvPr id="349" name="Google Shape;349;p38"/>
          <p:cNvSpPr txBox="1"/>
          <p:nvPr/>
        </p:nvSpPr>
        <p:spPr>
          <a:xfrm>
            <a:off x="1483938" y="3224699"/>
            <a:ext cx="14529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1E6666"/>
                </a:solidFill>
                <a:latin typeface="Poppins"/>
                <a:ea typeface="Poppins"/>
                <a:cs typeface="Poppins"/>
                <a:sym typeface="Poppins"/>
              </a:rPr>
              <a:t>Sandbox</a:t>
            </a:r>
            <a:endParaRPr sz="1300">
              <a:solidFill>
                <a:srgbClr val="1E6666"/>
              </a:solidFill>
              <a:latin typeface="Poppins"/>
              <a:ea typeface="Poppins"/>
              <a:cs typeface="Poppins"/>
              <a:sym typeface="Poppins"/>
            </a:endParaRPr>
          </a:p>
          <a:p>
            <a:pPr indent="0" lvl="0" marL="0" rtl="0" algn="ctr">
              <a:spcBef>
                <a:spcPts val="0"/>
              </a:spcBef>
              <a:spcAft>
                <a:spcPts val="0"/>
              </a:spcAft>
              <a:buNone/>
            </a:pPr>
            <a:r>
              <a:rPr lang="en" sz="1300">
                <a:solidFill>
                  <a:srgbClr val="1E6666"/>
                </a:solidFill>
                <a:latin typeface="Poppins"/>
                <a:ea typeface="Poppins"/>
                <a:cs typeface="Poppins"/>
                <a:sym typeface="Poppins"/>
              </a:rPr>
              <a:t>Environment</a:t>
            </a:r>
            <a:endParaRPr sz="1300">
              <a:solidFill>
                <a:srgbClr val="1E6666"/>
              </a:solidFill>
              <a:latin typeface="Poppins"/>
              <a:ea typeface="Poppins"/>
              <a:cs typeface="Poppins"/>
              <a:sym typeface="Poppins"/>
            </a:endParaRPr>
          </a:p>
        </p:txBody>
      </p:sp>
      <p:sp>
        <p:nvSpPr>
          <p:cNvPr id="350" name="Google Shape;350;p38"/>
          <p:cNvSpPr txBox="1"/>
          <p:nvPr/>
        </p:nvSpPr>
        <p:spPr>
          <a:xfrm>
            <a:off x="2895266" y="3297927"/>
            <a:ext cx="14529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1E6666"/>
                </a:solidFill>
                <a:latin typeface="Poppins"/>
                <a:ea typeface="Poppins"/>
                <a:cs typeface="Poppins"/>
                <a:sym typeface="Poppins"/>
              </a:rPr>
              <a:t>IDE</a:t>
            </a:r>
            <a:endParaRPr sz="1300">
              <a:solidFill>
                <a:srgbClr val="1E6666"/>
              </a:solidFill>
              <a:latin typeface="Poppins"/>
              <a:ea typeface="Poppins"/>
              <a:cs typeface="Poppins"/>
              <a:sym typeface="Poppins"/>
            </a:endParaRPr>
          </a:p>
        </p:txBody>
      </p:sp>
      <p:sp>
        <p:nvSpPr>
          <p:cNvPr id="351" name="Google Shape;351;p38"/>
          <p:cNvSpPr txBox="1"/>
          <p:nvPr/>
        </p:nvSpPr>
        <p:spPr>
          <a:xfrm>
            <a:off x="4334475" y="3224699"/>
            <a:ext cx="14529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1E6666"/>
                </a:solidFill>
                <a:latin typeface="Poppins"/>
                <a:ea typeface="Poppins"/>
                <a:cs typeface="Poppins"/>
                <a:sym typeface="Poppins"/>
              </a:rPr>
              <a:t>Backend</a:t>
            </a:r>
            <a:endParaRPr sz="1300">
              <a:solidFill>
                <a:srgbClr val="1E6666"/>
              </a:solidFill>
              <a:latin typeface="Poppins"/>
              <a:ea typeface="Poppins"/>
              <a:cs typeface="Poppins"/>
              <a:sym typeface="Poppins"/>
            </a:endParaRPr>
          </a:p>
          <a:p>
            <a:pPr indent="0" lvl="0" marL="0" rtl="0" algn="ctr">
              <a:spcBef>
                <a:spcPts val="0"/>
              </a:spcBef>
              <a:spcAft>
                <a:spcPts val="0"/>
              </a:spcAft>
              <a:buNone/>
            </a:pPr>
            <a:r>
              <a:rPr lang="en" sz="1300">
                <a:solidFill>
                  <a:srgbClr val="1E6666"/>
                </a:solidFill>
                <a:latin typeface="Poppins"/>
                <a:ea typeface="Poppins"/>
                <a:cs typeface="Poppins"/>
                <a:sym typeface="Poppins"/>
              </a:rPr>
              <a:t>Data Storage</a:t>
            </a:r>
            <a:endParaRPr sz="1300">
              <a:solidFill>
                <a:srgbClr val="1E6666"/>
              </a:solidFill>
              <a:latin typeface="Poppins"/>
              <a:ea typeface="Poppins"/>
              <a:cs typeface="Poppins"/>
              <a:sym typeface="Poppins"/>
            </a:endParaRPr>
          </a:p>
        </p:txBody>
      </p:sp>
      <p:sp>
        <p:nvSpPr>
          <p:cNvPr id="352" name="Google Shape;352;p38"/>
          <p:cNvSpPr txBox="1"/>
          <p:nvPr/>
        </p:nvSpPr>
        <p:spPr>
          <a:xfrm>
            <a:off x="5934528" y="3224699"/>
            <a:ext cx="14529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1E6666"/>
                </a:solidFill>
                <a:latin typeface="Poppins"/>
                <a:ea typeface="Poppins"/>
                <a:cs typeface="Poppins"/>
                <a:sym typeface="Poppins"/>
              </a:rPr>
              <a:t>Application</a:t>
            </a:r>
            <a:endParaRPr sz="1300">
              <a:solidFill>
                <a:srgbClr val="1E6666"/>
              </a:solidFill>
              <a:latin typeface="Poppins"/>
              <a:ea typeface="Poppins"/>
              <a:cs typeface="Poppins"/>
              <a:sym typeface="Poppins"/>
            </a:endParaRPr>
          </a:p>
          <a:p>
            <a:pPr indent="0" lvl="0" marL="0" rtl="0" algn="ctr">
              <a:spcBef>
                <a:spcPts val="0"/>
              </a:spcBef>
              <a:spcAft>
                <a:spcPts val="0"/>
              </a:spcAft>
              <a:buNone/>
            </a:pPr>
            <a:r>
              <a:rPr lang="en" sz="1300">
                <a:solidFill>
                  <a:srgbClr val="1E6666"/>
                </a:solidFill>
                <a:latin typeface="Poppins"/>
                <a:ea typeface="Poppins"/>
                <a:cs typeface="Poppins"/>
                <a:sym typeface="Poppins"/>
              </a:rPr>
              <a:t>Framework</a:t>
            </a:r>
            <a:endParaRPr sz="1300">
              <a:solidFill>
                <a:srgbClr val="1E6666"/>
              </a:solidFill>
              <a:latin typeface="Poppins"/>
              <a:ea typeface="Poppins"/>
              <a:cs typeface="Poppins"/>
              <a:sym typeface="Poppins"/>
            </a:endParaRPr>
          </a:p>
        </p:txBody>
      </p:sp>
      <p:sp>
        <p:nvSpPr>
          <p:cNvPr id="353" name="Google Shape;35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E6666"/>
                </a:solidFill>
                <a:latin typeface="Poppins"/>
                <a:ea typeface="Poppins"/>
                <a:cs typeface="Poppins"/>
                <a:sym typeface="Poppins"/>
              </a:rPr>
              <a:t>Tools Used</a:t>
            </a:r>
            <a:endParaRPr>
              <a:solidFill>
                <a:srgbClr val="1E6666"/>
              </a:solidFill>
              <a:latin typeface="Poppins"/>
              <a:ea typeface="Poppins"/>
              <a:cs typeface="Poppins"/>
              <a:sym typeface="Poppins"/>
            </a:endParaRPr>
          </a:p>
        </p:txBody>
      </p:sp>
      <p:pic>
        <p:nvPicPr>
          <p:cNvPr id="354" name="Google Shape;354;p38"/>
          <p:cNvPicPr preferRelativeResize="0"/>
          <p:nvPr/>
        </p:nvPicPr>
        <p:blipFill>
          <a:blip r:embed="rId8">
            <a:alphaModFix/>
          </a:blip>
          <a:stretch>
            <a:fillRect/>
          </a:stretch>
        </p:blipFill>
        <p:spPr>
          <a:xfrm>
            <a:off x="7334618" y="1201725"/>
            <a:ext cx="1666857" cy="1791786"/>
          </a:xfrm>
          <a:prstGeom prst="rect">
            <a:avLst/>
          </a:prstGeom>
          <a:noFill/>
          <a:ln>
            <a:noFill/>
          </a:ln>
        </p:spPr>
      </p:pic>
      <p:sp>
        <p:nvSpPr>
          <p:cNvPr id="355" name="Google Shape;355;p38"/>
          <p:cNvSpPr txBox="1"/>
          <p:nvPr/>
        </p:nvSpPr>
        <p:spPr>
          <a:xfrm>
            <a:off x="7594297" y="2896389"/>
            <a:ext cx="11811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1E6666"/>
                </a:solidFill>
                <a:latin typeface="Poppins"/>
                <a:ea typeface="Poppins"/>
                <a:cs typeface="Poppins"/>
                <a:sym typeface="Poppins"/>
              </a:rPr>
              <a:t>GitHub</a:t>
            </a:r>
            <a:endParaRPr b="1" sz="1500">
              <a:solidFill>
                <a:srgbClr val="1E6666"/>
              </a:solidFill>
              <a:latin typeface="Poppins"/>
              <a:ea typeface="Poppins"/>
              <a:cs typeface="Poppins"/>
              <a:sym typeface="Poppins"/>
            </a:endParaRPr>
          </a:p>
        </p:txBody>
      </p:sp>
      <p:sp>
        <p:nvSpPr>
          <p:cNvPr id="356" name="Google Shape;356;p38"/>
          <p:cNvSpPr txBox="1"/>
          <p:nvPr/>
        </p:nvSpPr>
        <p:spPr>
          <a:xfrm>
            <a:off x="7458381" y="3297927"/>
            <a:ext cx="14529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1E6666"/>
                </a:solidFill>
                <a:latin typeface="Poppins"/>
                <a:ea typeface="Poppins"/>
                <a:cs typeface="Poppins"/>
                <a:sym typeface="Poppins"/>
              </a:rPr>
              <a:t>Collaboration</a:t>
            </a:r>
            <a:endParaRPr sz="1300">
              <a:solidFill>
                <a:srgbClr val="1E6666"/>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txBox="1"/>
          <p:nvPr>
            <p:ph type="title"/>
          </p:nvPr>
        </p:nvSpPr>
        <p:spPr>
          <a:xfrm>
            <a:off x="3879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E6666"/>
                </a:solidFill>
                <a:latin typeface="Poppins"/>
                <a:ea typeface="Poppins"/>
                <a:cs typeface="Poppins"/>
                <a:sym typeface="Poppins"/>
              </a:rPr>
              <a:t>Implemented Features</a:t>
            </a:r>
            <a:endParaRPr>
              <a:solidFill>
                <a:srgbClr val="1E6666"/>
              </a:solidFill>
              <a:latin typeface="Poppins"/>
              <a:ea typeface="Poppins"/>
              <a:cs typeface="Poppins"/>
              <a:sym typeface="Poppins"/>
            </a:endParaRPr>
          </a:p>
        </p:txBody>
      </p:sp>
      <p:sp>
        <p:nvSpPr>
          <p:cNvPr id="362" name="Google Shape;362;p39"/>
          <p:cNvSpPr/>
          <p:nvPr/>
        </p:nvSpPr>
        <p:spPr>
          <a:xfrm>
            <a:off x="550075" y="1096025"/>
            <a:ext cx="4954200" cy="3588300"/>
          </a:xfrm>
          <a:prstGeom prst="roundRect">
            <a:avLst>
              <a:gd fmla="val 16667" name="adj"/>
            </a:avLst>
          </a:prstGeom>
          <a:solidFill>
            <a:srgbClr val="D0E4E4"/>
          </a:solidFill>
          <a:ln cap="flat" cmpd="sng" w="9525">
            <a:solidFill>
              <a:srgbClr val="D0E4E4"/>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2"/>
              </a:solidFill>
              <a:latin typeface="Poppins"/>
              <a:ea typeface="Poppins"/>
              <a:cs typeface="Poppins"/>
              <a:sym typeface="Poppins"/>
            </a:endParaRPr>
          </a:p>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We implemented the simple task flow (accessing a new task).</a:t>
            </a:r>
            <a:endParaRPr sz="1800">
              <a:solidFill>
                <a:schemeClr val="dk2"/>
              </a:solidFill>
              <a:latin typeface="Poppins"/>
              <a:ea typeface="Poppins"/>
              <a:cs typeface="Poppins"/>
              <a:sym typeface="Poppins"/>
            </a:endParaRPr>
          </a:p>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Home screen implemented</a:t>
            </a:r>
            <a:endParaRPr sz="1800">
              <a:solidFill>
                <a:schemeClr val="dk2"/>
              </a:solidFill>
              <a:latin typeface="Poppins"/>
              <a:ea typeface="Poppins"/>
              <a:cs typeface="Poppins"/>
              <a:sym typeface="Poppins"/>
            </a:endParaRPr>
          </a:p>
          <a:p>
            <a:pPr indent="-342900" lvl="1" marL="9144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Experience list for each skill</a:t>
            </a:r>
            <a:endParaRPr sz="1800">
              <a:solidFill>
                <a:schemeClr val="dk2"/>
              </a:solidFill>
              <a:latin typeface="Poppins"/>
              <a:ea typeface="Poppins"/>
              <a:cs typeface="Poppins"/>
              <a:sym typeface="Poppins"/>
            </a:endParaRPr>
          </a:p>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Experience screen implemented</a:t>
            </a:r>
            <a:endParaRPr sz="1800">
              <a:solidFill>
                <a:schemeClr val="dk2"/>
              </a:solidFill>
              <a:latin typeface="Poppins"/>
              <a:ea typeface="Poppins"/>
              <a:cs typeface="Poppins"/>
              <a:sym typeface="Poppins"/>
            </a:endParaRPr>
          </a:p>
          <a:p>
            <a:pPr indent="-342900" lvl="1" marL="9144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Toggle between completed and remaining experiences</a:t>
            </a:r>
            <a:endParaRPr sz="1800">
              <a:solidFill>
                <a:schemeClr val="dk2"/>
              </a:solidFill>
              <a:latin typeface="Poppins"/>
              <a:ea typeface="Poppins"/>
              <a:cs typeface="Poppins"/>
              <a:sym typeface="Poppins"/>
            </a:endParaRPr>
          </a:p>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Profile screen front end</a:t>
            </a:r>
            <a:endParaRPr sz="1800">
              <a:solidFill>
                <a:schemeClr val="dk2"/>
              </a:solidFill>
              <a:latin typeface="Poppins"/>
              <a:ea typeface="Poppins"/>
              <a:cs typeface="Poppins"/>
              <a:sym typeface="Poppins"/>
            </a:endParaRPr>
          </a:p>
          <a:p>
            <a:pPr indent="-342900" lvl="1" marL="9144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Profile statistics front end</a:t>
            </a:r>
            <a:endParaRPr sz="1800">
              <a:solidFill>
                <a:schemeClr val="dk2"/>
              </a:solidFill>
              <a:latin typeface="Poppins"/>
              <a:ea typeface="Poppins"/>
              <a:cs typeface="Poppins"/>
              <a:sym typeface="Poppins"/>
            </a:endParaRPr>
          </a:p>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Experience cards navigate to details screen</a:t>
            </a:r>
            <a:endParaRPr sz="1800">
              <a:solidFill>
                <a:schemeClr val="dk2"/>
              </a:solidFill>
              <a:latin typeface="Poppins"/>
              <a:ea typeface="Poppins"/>
              <a:cs typeface="Poppins"/>
              <a:sym typeface="Poppins"/>
            </a:endParaRPr>
          </a:p>
          <a:p>
            <a:pPr indent="0" lvl="0" marL="0" rtl="0" algn="ctr">
              <a:spcBef>
                <a:spcPts val="0"/>
              </a:spcBef>
              <a:spcAft>
                <a:spcPts val="0"/>
              </a:spcAft>
              <a:buNone/>
            </a:pPr>
            <a:r>
              <a:t/>
            </a:r>
            <a:endParaRPr>
              <a:highlight>
                <a:srgbClr val="D0E4E4"/>
              </a:highlight>
            </a:endParaRPr>
          </a:p>
        </p:txBody>
      </p:sp>
      <p:pic>
        <p:nvPicPr>
          <p:cNvPr id="363" name="Google Shape;363;p39"/>
          <p:cNvPicPr preferRelativeResize="0"/>
          <p:nvPr/>
        </p:nvPicPr>
        <p:blipFill rotWithShape="1">
          <a:blip r:embed="rId3">
            <a:alphaModFix/>
          </a:blip>
          <a:srcRect b="0" l="0" r="1097" t="0"/>
          <a:stretch/>
        </p:blipFill>
        <p:spPr>
          <a:xfrm>
            <a:off x="6258881" y="223700"/>
            <a:ext cx="2183743" cy="3132003"/>
          </a:xfrm>
          <a:prstGeom prst="rect">
            <a:avLst/>
          </a:prstGeom>
          <a:noFill/>
          <a:ln>
            <a:noFill/>
          </a:ln>
        </p:spPr>
      </p:pic>
      <p:pic>
        <p:nvPicPr>
          <p:cNvPr id="364" name="Google Shape;364;p39"/>
          <p:cNvPicPr preferRelativeResize="0"/>
          <p:nvPr/>
        </p:nvPicPr>
        <p:blipFill>
          <a:blip r:embed="rId4">
            <a:alphaModFix/>
          </a:blip>
          <a:stretch>
            <a:fillRect/>
          </a:stretch>
        </p:blipFill>
        <p:spPr>
          <a:xfrm>
            <a:off x="6254500" y="3355703"/>
            <a:ext cx="2183744" cy="15759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1E6666"/>
                </a:solidFill>
                <a:latin typeface="Poppins"/>
                <a:ea typeface="Poppins"/>
                <a:cs typeface="Poppins"/>
                <a:sym typeface="Poppins"/>
              </a:rPr>
              <a:t>Wizard of Oz Techniques</a:t>
            </a:r>
            <a:endParaRPr b="1" sz="2200">
              <a:solidFill>
                <a:srgbClr val="1E6666"/>
              </a:solidFill>
              <a:latin typeface="Poppins"/>
              <a:ea typeface="Poppins"/>
              <a:cs typeface="Poppins"/>
              <a:sym typeface="Poppins"/>
            </a:endParaRPr>
          </a:p>
        </p:txBody>
      </p:sp>
      <p:sp>
        <p:nvSpPr>
          <p:cNvPr id="370" name="Google Shape;370;p40"/>
          <p:cNvSpPr txBox="1"/>
          <p:nvPr>
            <p:ph type="title"/>
          </p:nvPr>
        </p:nvSpPr>
        <p:spPr>
          <a:xfrm>
            <a:off x="311700" y="17993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1E6666"/>
                </a:solidFill>
                <a:latin typeface="Poppins"/>
                <a:ea typeface="Poppins"/>
                <a:cs typeface="Poppins"/>
                <a:sym typeface="Poppins"/>
              </a:rPr>
              <a:t>Hard Coded Aspects</a:t>
            </a:r>
            <a:endParaRPr b="1" sz="2200">
              <a:solidFill>
                <a:srgbClr val="1E6666"/>
              </a:solidFill>
              <a:latin typeface="Poppins"/>
              <a:ea typeface="Poppins"/>
              <a:cs typeface="Poppins"/>
              <a:sym typeface="Poppins"/>
            </a:endParaRPr>
          </a:p>
        </p:txBody>
      </p:sp>
      <p:sp>
        <p:nvSpPr>
          <p:cNvPr id="371" name="Google Shape;371;p40"/>
          <p:cNvSpPr txBox="1"/>
          <p:nvPr/>
        </p:nvSpPr>
        <p:spPr>
          <a:xfrm>
            <a:off x="484925" y="2219625"/>
            <a:ext cx="4814400" cy="1219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One logged in user</a:t>
            </a:r>
            <a:endParaRPr sz="1800">
              <a:solidFill>
                <a:schemeClr val="dk2"/>
              </a:solidFill>
              <a:latin typeface="Poppins"/>
              <a:ea typeface="Poppins"/>
              <a:cs typeface="Poppins"/>
              <a:sym typeface="Poppins"/>
            </a:endParaRPr>
          </a:p>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The list of remaining and completed experiences</a:t>
            </a:r>
            <a:endParaRPr sz="1800">
              <a:solidFill>
                <a:schemeClr val="dk2"/>
              </a:solidFill>
              <a:latin typeface="Poppins"/>
              <a:ea typeface="Poppins"/>
              <a:cs typeface="Poppins"/>
              <a:sym typeface="Poppins"/>
            </a:endParaRPr>
          </a:p>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Skill / XP progress on profile and home header</a:t>
            </a:r>
            <a:endParaRPr sz="1800">
              <a:solidFill>
                <a:schemeClr val="dk2"/>
              </a:solidFill>
              <a:latin typeface="Poppins"/>
              <a:ea typeface="Poppins"/>
              <a:cs typeface="Poppins"/>
              <a:sym typeface="Poppins"/>
            </a:endParaRPr>
          </a:p>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Photos on experience card (all Rubik’s Cube)</a:t>
            </a:r>
            <a:endParaRPr sz="1800">
              <a:solidFill>
                <a:schemeClr val="dk2"/>
              </a:solidFill>
              <a:latin typeface="Poppins"/>
              <a:ea typeface="Poppins"/>
              <a:cs typeface="Poppins"/>
              <a:sym typeface="Poppins"/>
            </a:endParaRPr>
          </a:p>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Task detail screen </a:t>
            </a:r>
            <a:endParaRPr sz="1800">
              <a:solidFill>
                <a:schemeClr val="dk2"/>
              </a:solidFill>
              <a:latin typeface="Poppins"/>
              <a:ea typeface="Poppins"/>
              <a:cs typeface="Poppins"/>
              <a:sym typeface="Poppins"/>
            </a:endParaRPr>
          </a:p>
          <a:p>
            <a:pPr indent="0" lvl="0" marL="0" rtl="0" algn="l">
              <a:spcBef>
                <a:spcPts val="0"/>
              </a:spcBef>
              <a:spcAft>
                <a:spcPts val="0"/>
              </a:spcAft>
              <a:buNone/>
            </a:pPr>
            <a:r>
              <a:t/>
            </a:r>
            <a:endParaRPr sz="1800">
              <a:solidFill>
                <a:schemeClr val="dk2"/>
              </a:solidFill>
              <a:latin typeface="Poppins"/>
              <a:ea typeface="Poppins"/>
              <a:cs typeface="Poppins"/>
              <a:sym typeface="Poppins"/>
            </a:endParaRPr>
          </a:p>
        </p:txBody>
      </p:sp>
      <p:pic>
        <p:nvPicPr>
          <p:cNvPr id="372" name="Google Shape;372;p40"/>
          <p:cNvPicPr preferRelativeResize="0"/>
          <p:nvPr/>
        </p:nvPicPr>
        <p:blipFill>
          <a:blip r:embed="rId3">
            <a:alphaModFix/>
          </a:blip>
          <a:stretch>
            <a:fillRect/>
          </a:stretch>
        </p:blipFill>
        <p:spPr>
          <a:xfrm>
            <a:off x="5727250" y="549200"/>
            <a:ext cx="2865201" cy="4197525"/>
          </a:xfrm>
          <a:prstGeom prst="rect">
            <a:avLst/>
          </a:prstGeom>
          <a:noFill/>
          <a:ln cap="flat" cmpd="sng" w="19050">
            <a:solidFill>
              <a:schemeClr val="lt1"/>
            </a:solidFill>
            <a:prstDash val="solid"/>
            <a:round/>
            <a:headEnd len="sm" w="sm" type="none"/>
            <a:tailEnd len="sm" w="sm" type="none"/>
          </a:ln>
        </p:spPr>
      </p:pic>
      <p:sp>
        <p:nvSpPr>
          <p:cNvPr id="373" name="Google Shape;373;p40"/>
          <p:cNvSpPr txBox="1"/>
          <p:nvPr/>
        </p:nvSpPr>
        <p:spPr>
          <a:xfrm>
            <a:off x="484925" y="865325"/>
            <a:ext cx="5134800" cy="1219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Currently a closed system</a:t>
            </a:r>
            <a:endParaRPr sz="1800">
              <a:solidFill>
                <a:schemeClr val="dk2"/>
              </a:solidFill>
              <a:latin typeface="Poppins"/>
              <a:ea typeface="Poppins"/>
              <a:cs typeface="Poppins"/>
              <a:sym typeface="Poppins"/>
            </a:endParaRPr>
          </a:p>
          <a:p>
            <a:pPr indent="-342900" lvl="0" marL="457200" rtl="0" algn="l">
              <a:lnSpc>
                <a:spcPct val="115000"/>
              </a:lnSpc>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Today’s Experience recommendation</a:t>
            </a:r>
            <a:endParaRPr sz="18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t/>
            </a:r>
            <a:endParaRPr sz="1800">
              <a:solidFill>
                <a:schemeClr val="dk2"/>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800">
              <a:solidFill>
                <a:schemeClr val="dk2"/>
              </a:solidFill>
              <a:latin typeface="Poppins"/>
              <a:ea typeface="Poppins"/>
              <a:cs typeface="Poppins"/>
              <a:sym typeface="Poppins"/>
            </a:endParaRPr>
          </a:p>
          <a:p>
            <a:pPr indent="0" lvl="0" marL="0" rtl="0" algn="l">
              <a:spcBef>
                <a:spcPts val="0"/>
              </a:spcBef>
              <a:spcAft>
                <a:spcPts val="0"/>
              </a:spcAft>
              <a:buNone/>
            </a:pPr>
            <a:r>
              <a:t/>
            </a:r>
            <a:endParaRPr sz="1800">
              <a:solidFill>
                <a:schemeClr val="dk2"/>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E6666"/>
                </a:solidFill>
                <a:latin typeface="Poppins"/>
                <a:ea typeface="Poppins"/>
                <a:cs typeface="Poppins"/>
                <a:sym typeface="Poppins"/>
              </a:rPr>
              <a:t>Partially Implemented Medium Task Flow </a:t>
            </a:r>
            <a:endParaRPr>
              <a:solidFill>
                <a:srgbClr val="1E6666"/>
              </a:solidFill>
              <a:latin typeface="Poppins"/>
              <a:ea typeface="Poppins"/>
              <a:cs typeface="Poppins"/>
              <a:sym typeface="Poppins"/>
            </a:endParaRPr>
          </a:p>
        </p:txBody>
      </p:sp>
      <p:pic>
        <p:nvPicPr>
          <p:cNvPr id="379" name="Google Shape;379;p41"/>
          <p:cNvPicPr preferRelativeResize="0"/>
          <p:nvPr/>
        </p:nvPicPr>
        <p:blipFill>
          <a:blip r:embed="rId3">
            <a:alphaModFix/>
          </a:blip>
          <a:stretch>
            <a:fillRect/>
          </a:stretch>
        </p:blipFill>
        <p:spPr>
          <a:xfrm>
            <a:off x="4692650" y="941525"/>
            <a:ext cx="2148225" cy="3820976"/>
          </a:xfrm>
          <a:prstGeom prst="rect">
            <a:avLst/>
          </a:prstGeom>
          <a:noFill/>
          <a:ln>
            <a:noFill/>
          </a:ln>
        </p:spPr>
      </p:pic>
      <p:pic>
        <p:nvPicPr>
          <p:cNvPr id="380" name="Google Shape;380;p41"/>
          <p:cNvPicPr preferRelativeResize="0"/>
          <p:nvPr/>
        </p:nvPicPr>
        <p:blipFill>
          <a:blip r:embed="rId4">
            <a:alphaModFix/>
          </a:blip>
          <a:stretch>
            <a:fillRect/>
          </a:stretch>
        </p:blipFill>
        <p:spPr>
          <a:xfrm>
            <a:off x="2216150" y="941525"/>
            <a:ext cx="2148225" cy="3820976"/>
          </a:xfrm>
          <a:prstGeom prst="rect">
            <a:avLst/>
          </a:prstGeom>
          <a:noFill/>
          <a:ln>
            <a:noFill/>
          </a:ln>
        </p:spPr>
      </p:pic>
      <p:cxnSp>
        <p:nvCxnSpPr>
          <p:cNvPr id="381" name="Google Shape;381;p41"/>
          <p:cNvCxnSpPr>
            <a:stCxn id="382" idx="0"/>
            <a:endCxn id="380" idx="1"/>
          </p:cNvCxnSpPr>
          <p:nvPr/>
        </p:nvCxnSpPr>
        <p:spPr>
          <a:xfrm flipH="1" rot="10800000">
            <a:off x="1383750" y="2852025"/>
            <a:ext cx="832500" cy="741300"/>
          </a:xfrm>
          <a:prstGeom prst="straightConnector1">
            <a:avLst/>
          </a:prstGeom>
          <a:noFill/>
          <a:ln cap="flat" cmpd="sng" w="28575">
            <a:solidFill>
              <a:srgbClr val="3C78D8"/>
            </a:solidFill>
            <a:prstDash val="solid"/>
            <a:round/>
            <a:headEnd len="med" w="med" type="none"/>
            <a:tailEnd len="med" w="med" type="triangle"/>
          </a:ln>
        </p:spPr>
      </p:cxnSp>
      <p:sp>
        <p:nvSpPr>
          <p:cNvPr id="382" name="Google Shape;382;p41"/>
          <p:cNvSpPr txBox="1"/>
          <p:nvPr/>
        </p:nvSpPr>
        <p:spPr>
          <a:xfrm>
            <a:off x="461850" y="3593325"/>
            <a:ext cx="18438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Added personal stats on profile</a:t>
            </a:r>
            <a:endParaRPr sz="1200">
              <a:solidFill>
                <a:schemeClr val="dk2"/>
              </a:solidFill>
              <a:latin typeface="Nunito"/>
              <a:ea typeface="Nunito"/>
              <a:cs typeface="Nunito"/>
              <a:sym typeface="Nunito"/>
            </a:endParaRPr>
          </a:p>
        </p:txBody>
      </p:sp>
      <p:cxnSp>
        <p:nvCxnSpPr>
          <p:cNvPr id="383" name="Google Shape;383;p41"/>
          <p:cNvCxnSpPr/>
          <p:nvPr/>
        </p:nvCxnSpPr>
        <p:spPr>
          <a:xfrm rot="10800000">
            <a:off x="6840875" y="3226575"/>
            <a:ext cx="581700" cy="878700"/>
          </a:xfrm>
          <a:prstGeom prst="straightConnector1">
            <a:avLst/>
          </a:prstGeom>
          <a:noFill/>
          <a:ln cap="flat" cmpd="sng" w="28575">
            <a:solidFill>
              <a:srgbClr val="3C78D8"/>
            </a:solidFill>
            <a:prstDash val="solid"/>
            <a:round/>
            <a:headEnd len="med" w="med" type="none"/>
            <a:tailEnd len="med" w="med" type="triangle"/>
          </a:ln>
        </p:spPr>
      </p:cxnSp>
      <p:sp>
        <p:nvSpPr>
          <p:cNvPr id="384" name="Google Shape;384;p41"/>
          <p:cNvSpPr txBox="1"/>
          <p:nvPr/>
        </p:nvSpPr>
        <p:spPr>
          <a:xfrm>
            <a:off x="6916625" y="4105275"/>
            <a:ext cx="18438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latin typeface="Nunito"/>
                <a:ea typeface="Nunito"/>
                <a:cs typeface="Nunito"/>
                <a:sym typeface="Nunito"/>
              </a:rPr>
              <a:t>Ability to filter by skill and view progress graphically</a:t>
            </a:r>
            <a:endParaRPr sz="1200">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sp>
        <p:nvSpPr>
          <p:cNvPr id="70" name="Google Shape;70;p15"/>
          <p:cNvSpPr txBox="1"/>
          <p:nvPr/>
        </p:nvSpPr>
        <p:spPr>
          <a:xfrm>
            <a:off x="592301" y="3358522"/>
            <a:ext cx="23967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6666"/>
                </a:solidFill>
                <a:latin typeface="Poppins"/>
                <a:ea typeface="Poppins"/>
                <a:cs typeface="Poppins"/>
                <a:sym typeface="Poppins"/>
              </a:rPr>
              <a:t>Maroua</a:t>
            </a:r>
            <a:endParaRPr>
              <a:solidFill>
                <a:srgbClr val="1E6666"/>
              </a:solidFill>
              <a:latin typeface="Poppins"/>
              <a:ea typeface="Poppins"/>
              <a:cs typeface="Poppins"/>
              <a:sym typeface="Poppins"/>
            </a:endParaRPr>
          </a:p>
        </p:txBody>
      </p:sp>
      <p:sp>
        <p:nvSpPr>
          <p:cNvPr id="71" name="Google Shape;71;p15"/>
          <p:cNvSpPr txBox="1"/>
          <p:nvPr/>
        </p:nvSpPr>
        <p:spPr>
          <a:xfrm>
            <a:off x="2913857" y="3358535"/>
            <a:ext cx="23967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6666"/>
                </a:solidFill>
                <a:latin typeface="Poppins"/>
                <a:ea typeface="Poppins"/>
                <a:cs typeface="Poppins"/>
                <a:sym typeface="Poppins"/>
              </a:rPr>
              <a:t>Nick</a:t>
            </a:r>
            <a:endParaRPr>
              <a:solidFill>
                <a:srgbClr val="1E6666"/>
              </a:solidFill>
              <a:latin typeface="Poppins"/>
              <a:ea typeface="Poppins"/>
              <a:cs typeface="Poppins"/>
              <a:sym typeface="Poppins"/>
            </a:endParaRPr>
          </a:p>
        </p:txBody>
      </p:sp>
      <p:sp>
        <p:nvSpPr>
          <p:cNvPr id="72" name="Google Shape;72;p15"/>
          <p:cNvSpPr txBox="1"/>
          <p:nvPr/>
        </p:nvSpPr>
        <p:spPr>
          <a:xfrm>
            <a:off x="4452189" y="3171234"/>
            <a:ext cx="2157900" cy="57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solidFill>
                <a:srgbClr val="1E6666"/>
              </a:solidFill>
              <a:latin typeface="Poppins"/>
              <a:ea typeface="Poppins"/>
              <a:cs typeface="Poppins"/>
              <a:sym typeface="Poppins"/>
            </a:endParaRPr>
          </a:p>
          <a:p>
            <a:pPr indent="0" lvl="0" marL="0" rtl="0" algn="ctr">
              <a:spcBef>
                <a:spcPts val="0"/>
              </a:spcBef>
              <a:spcAft>
                <a:spcPts val="0"/>
              </a:spcAft>
              <a:buNone/>
            </a:pPr>
            <a:r>
              <a:rPr lang="en">
                <a:solidFill>
                  <a:srgbClr val="1E6666"/>
                </a:solidFill>
                <a:latin typeface="Poppins"/>
                <a:ea typeface="Poppins"/>
                <a:cs typeface="Poppins"/>
                <a:sym typeface="Poppins"/>
              </a:rPr>
              <a:t>Taralyn </a:t>
            </a:r>
            <a:endParaRPr>
              <a:solidFill>
                <a:srgbClr val="1E6666"/>
              </a:solidFill>
              <a:latin typeface="Poppins"/>
              <a:ea typeface="Poppins"/>
              <a:cs typeface="Poppins"/>
              <a:sym typeface="Poppins"/>
            </a:endParaRPr>
          </a:p>
        </p:txBody>
      </p:sp>
      <p:sp>
        <p:nvSpPr>
          <p:cNvPr id="73" name="Google Shape;73;p15"/>
          <p:cNvSpPr txBox="1"/>
          <p:nvPr/>
        </p:nvSpPr>
        <p:spPr>
          <a:xfrm>
            <a:off x="6872614" y="3358528"/>
            <a:ext cx="23967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E6666"/>
                </a:solidFill>
                <a:latin typeface="Poppins"/>
                <a:ea typeface="Poppins"/>
                <a:cs typeface="Poppins"/>
                <a:sym typeface="Poppins"/>
              </a:rPr>
              <a:t>Varsha</a:t>
            </a:r>
            <a:endParaRPr>
              <a:solidFill>
                <a:srgbClr val="1E6666"/>
              </a:solidFill>
              <a:latin typeface="Poppins"/>
              <a:ea typeface="Poppins"/>
              <a:cs typeface="Poppins"/>
              <a:sym typeface="Poppins"/>
            </a:endParaRPr>
          </a:p>
        </p:txBody>
      </p:sp>
      <p:sp>
        <p:nvSpPr>
          <p:cNvPr id="74" name="Google Shape;74;p15"/>
          <p:cNvSpPr txBox="1"/>
          <p:nvPr/>
        </p:nvSpPr>
        <p:spPr>
          <a:xfrm>
            <a:off x="238762" y="3767538"/>
            <a:ext cx="1572300" cy="7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1E6666"/>
                </a:solidFill>
                <a:latin typeface="Poppins"/>
                <a:ea typeface="Poppins"/>
                <a:cs typeface="Poppins"/>
                <a:sym typeface="Poppins"/>
              </a:rPr>
              <a:t>Class of 2026</a:t>
            </a:r>
            <a:endParaRPr b="1" sz="1100">
              <a:solidFill>
                <a:srgbClr val="1E6666"/>
              </a:solidFill>
              <a:latin typeface="Poppins"/>
              <a:ea typeface="Poppins"/>
              <a:cs typeface="Poppins"/>
              <a:sym typeface="Poppins"/>
            </a:endParaRPr>
          </a:p>
          <a:p>
            <a:pPr indent="0" lvl="0" marL="0" rtl="0" algn="ctr">
              <a:spcBef>
                <a:spcPts val="0"/>
              </a:spcBef>
              <a:spcAft>
                <a:spcPts val="0"/>
              </a:spcAft>
              <a:buNone/>
            </a:pPr>
            <a:r>
              <a:rPr lang="en" sz="1000">
                <a:solidFill>
                  <a:srgbClr val="1E6666"/>
                </a:solidFill>
                <a:latin typeface="Poppins"/>
                <a:ea typeface="Poppins"/>
                <a:cs typeface="Poppins"/>
                <a:sym typeface="Poppins"/>
              </a:rPr>
              <a:t>Computer Science</a:t>
            </a:r>
            <a:endParaRPr sz="1000">
              <a:solidFill>
                <a:srgbClr val="1E6666"/>
              </a:solidFill>
              <a:latin typeface="Poppins"/>
              <a:ea typeface="Poppins"/>
              <a:cs typeface="Poppins"/>
              <a:sym typeface="Poppins"/>
            </a:endParaRPr>
          </a:p>
          <a:p>
            <a:pPr indent="0" lvl="0" marL="0" rtl="0" algn="ctr">
              <a:spcBef>
                <a:spcPts val="0"/>
              </a:spcBef>
              <a:spcAft>
                <a:spcPts val="0"/>
              </a:spcAft>
              <a:buNone/>
            </a:pPr>
            <a:r>
              <a:t/>
            </a:r>
            <a:endParaRPr>
              <a:solidFill>
                <a:srgbClr val="1E6666"/>
              </a:solidFill>
              <a:latin typeface="Poppins"/>
              <a:ea typeface="Poppins"/>
              <a:cs typeface="Poppins"/>
              <a:sym typeface="Poppins"/>
            </a:endParaRPr>
          </a:p>
        </p:txBody>
      </p:sp>
      <p:sp>
        <p:nvSpPr>
          <p:cNvPr id="75" name="Google Shape;75;p15"/>
          <p:cNvSpPr txBox="1"/>
          <p:nvPr/>
        </p:nvSpPr>
        <p:spPr>
          <a:xfrm>
            <a:off x="4546848" y="3743032"/>
            <a:ext cx="19686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solidFill>
                  <a:srgbClr val="1E6666"/>
                </a:solidFill>
                <a:latin typeface="Poppins"/>
                <a:ea typeface="Poppins"/>
                <a:cs typeface="Poppins"/>
                <a:sym typeface="Poppins"/>
              </a:rPr>
              <a:t>Class</a:t>
            </a:r>
            <a:r>
              <a:rPr b="1" lang="en">
                <a:solidFill>
                  <a:srgbClr val="1E6666"/>
                </a:solidFill>
                <a:latin typeface="Poppins"/>
                <a:ea typeface="Poppins"/>
                <a:cs typeface="Poppins"/>
                <a:sym typeface="Poppins"/>
              </a:rPr>
              <a:t> </a:t>
            </a:r>
            <a:r>
              <a:rPr b="1" lang="en" sz="1100">
                <a:solidFill>
                  <a:srgbClr val="1E6666"/>
                </a:solidFill>
                <a:latin typeface="Poppins"/>
                <a:ea typeface="Poppins"/>
                <a:cs typeface="Poppins"/>
                <a:sym typeface="Poppins"/>
              </a:rPr>
              <a:t>of 2026</a:t>
            </a:r>
            <a:endParaRPr b="1" sz="1100">
              <a:solidFill>
                <a:srgbClr val="1E6666"/>
              </a:solidFill>
              <a:latin typeface="Poppins"/>
              <a:ea typeface="Poppins"/>
              <a:cs typeface="Poppins"/>
              <a:sym typeface="Poppins"/>
            </a:endParaRPr>
          </a:p>
          <a:p>
            <a:pPr indent="0" lvl="0" marL="0" marR="0" rtl="0" algn="ctr">
              <a:lnSpc>
                <a:spcPct val="100000"/>
              </a:lnSpc>
              <a:spcBef>
                <a:spcPts val="0"/>
              </a:spcBef>
              <a:spcAft>
                <a:spcPts val="0"/>
              </a:spcAft>
              <a:buNone/>
            </a:pPr>
            <a:r>
              <a:rPr lang="en" sz="1000">
                <a:solidFill>
                  <a:srgbClr val="1E6666"/>
                </a:solidFill>
                <a:latin typeface="Poppins"/>
                <a:ea typeface="Poppins"/>
                <a:cs typeface="Poppins"/>
                <a:sym typeface="Poppins"/>
              </a:rPr>
              <a:t>Computer Science</a:t>
            </a:r>
            <a:endParaRPr sz="1000">
              <a:solidFill>
                <a:srgbClr val="1E6666"/>
              </a:solidFill>
              <a:latin typeface="Poppins"/>
              <a:ea typeface="Poppins"/>
              <a:cs typeface="Poppins"/>
              <a:sym typeface="Poppins"/>
            </a:endParaRPr>
          </a:p>
          <a:p>
            <a:pPr indent="0" lvl="0" marL="0" marR="0" rtl="0" algn="ctr">
              <a:lnSpc>
                <a:spcPct val="100000"/>
              </a:lnSpc>
              <a:spcBef>
                <a:spcPts val="0"/>
              </a:spcBef>
              <a:spcAft>
                <a:spcPts val="0"/>
              </a:spcAft>
              <a:buNone/>
            </a:pPr>
            <a:r>
              <a:t/>
            </a:r>
            <a:endParaRPr sz="1000">
              <a:solidFill>
                <a:srgbClr val="1E6666"/>
              </a:solidFill>
              <a:latin typeface="Poppins"/>
              <a:ea typeface="Poppins"/>
              <a:cs typeface="Poppins"/>
              <a:sym typeface="Poppins"/>
            </a:endParaRPr>
          </a:p>
        </p:txBody>
      </p:sp>
      <p:sp>
        <p:nvSpPr>
          <p:cNvPr id="76" name="Google Shape;76;p15"/>
          <p:cNvSpPr txBox="1"/>
          <p:nvPr/>
        </p:nvSpPr>
        <p:spPr>
          <a:xfrm>
            <a:off x="7029537" y="3768745"/>
            <a:ext cx="20829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solidFill>
                  <a:srgbClr val="1E6666"/>
                </a:solidFill>
                <a:latin typeface="Poppins"/>
                <a:ea typeface="Poppins"/>
                <a:cs typeface="Poppins"/>
                <a:sym typeface="Poppins"/>
              </a:rPr>
              <a:t>Class of 2026</a:t>
            </a:r>
            <a:endParaRPr b="1" sz="1100">
              <a:solidFill>
                <a:srgbClr val="1E6666"/>
              </a:solidFill>
              <a:latin typeface="Poppins"/>
              <a:ea typeface="Poppins"/>
              <a:cs typeface="Poppins"/>
              <a:sym typeface="Poppins"/>
            </a:endParaRPr>
          </a:p>
          <a:p>
            <a:pPr indent="0" lvl="0" marL="0" marR="0" rtl="0" algn="ctr">
              <a:lnSpc>
                <a:spcPct val="100000"/>
              </a:lnSpc>
              <a:spcBef>
                <a:spcPts val="0"/>
              </a:spcBef>
              <a:spcAft>
                <a:spcPts val="0"/>
              </a:spcAft>
              <a:buNone/>
            </a:pPr>
            <a:r>
              <a:rPr lang="en" sz="1000">
                <a:solidFill>
                  <a:srgbClr val="1E6666"/>
                </a:solidFill>
                <a:latin typeface="Poppins"/>
                <a:ea typeface="Poppins"/>
                <a:cs typeface="Poppins"/>
                <a:sym typeface="Poppins"/>
              </a:rPr>
              <a:t>Computer Science</a:t>
            </a:r>
            <a:endParaRPr sz="1300">
              <a:solidFill>
                <a:srgbClr val="1E6666"/>
              </a:solidFill>
              <a:latin typeface="Poppins"/>
              <a:ea typeface="Poppins"/>
              <a:cs typeface="Poppins"/>
              <a:sym typeface="Poppins"/>
            </a:endParaRPr>
          </a:p>
        </p:txBody>
      </p:sp>
      <p:pic>
        <p:nvPicPr>
          <p:cNvPr id="77" name="Google Shape;77;p15"/>
          <p:cNvPicPr preferRelativeResize="0"/>
          <p:nvPr/>
        </p:nvPicPr>
        <p:blipFill>
          <a:blip r:embed="rId3">
            <a:alphaModFix/>
          </a:blip>
          <a:stretch>
            <a:fillRect/>
          </a:stretch>
        </p:blipFill>
        <p:spPr>
          <a:xfrm>
            <a:off x="4685043" y="1263443"/>
            <a:ext cx="1713900" cy="2032500"/>
          </a:xfrm>
          <a:prstGeom prst="roundRect">
            <a:avLst>
              <a:gd fmla="val 16667" name="adj"/>
            </a:avLst>
          </a:prstGeom>
          <a:noFill/>
          <a:ln>
            <a:noFill/>
          </a:ln>
        </p:spPr>
      </p:pic>
      <p:pic>
        <p:nvPicPr>
          <p:cNvPr id="78" name="Google Shape;78;p15"/>
          <p:cNvPicPr preferRelativeResize="0"/>
          <p:nvPr/>
        </p:nvPicPr>
        <p:blipFill rotWithShape="1">
          <a:blip r:embed="rId4">
            <a:alphaModFix/>
          </a:blip>
          <a:srcRect b="0" l="25325" r="17788" t="0"/>
          <a:stretch/>
        </p:blipFill>
        <p:spPr>
          <a:xfrm>
            <a:off x="7284826" y="1239864"/>
            <a:ext cx="1572300" cy="2032500"/>
          </a:xfrm>
          <a:prstGeom prst="roundRect">
            <a:avLst>
              <a:gd fmla="val 16667" name="adj"/>
            </a:avLst>
          </a:prstGeom>
          <a:noFill/>
          <a:ln>
            <a:noFill/>
          </a:ln>
        </p:spPr>
      </p:pic>
      <p:pic>
        <p:nvPicPr>
          <p:cNvPr id="79" name="Google Shape;79;p15"/>
          <p:cNvPicPr preferRelativeResize="0"/>
          <p:nvPr/>
        </p:nvPicPr>
        <p:blipFill rotWithShape="1">
          <a:blip r:embed="rId5">
            <a:alphaModFix/>
          </a:blip>
          <a:srcRect b="0" l="9834" r="12849" t="0"/>
          <a:stretch/>
        </p:blipFill>
        <p:spPr>
          <a:xfrm>
            <a:off x="301625" y="1291450"/>
            <a:ext cx="1434600" cy="2032500"/>
          </a:xfrm>
          <a:prstGeom prst="roundRect">
            <a:avLst>
              <a:gd fmla="val 16667" name="adj"/>
            </a:avLst>
          </a:prstGeom>
          <a:noFill/>
          <a:ln>
            <a:noFill/>
          </a:ln>
        </p:spPr>
      </p:pic>
      <p:sp>
        <p:nvSpPr>
          <p:cNvPr id="80" name="Google Shape;80;p15"/>
          <p:cNvSpPr txBox="1"/>
          <p:nvPr/>
        </p:nvSpPr>
        <p:spPr>
          <a:xfrm>
            <a:off x="2314437" y="3768758"/>
            <a:ext cx="18021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solidFill>
                  <a:srgbClr val="1E6666"/>
                </a:solidFill>
                <a:latin typeface="Poppins"/>
                <a:ea typeface="Poppins"/>
                <a:cs typeface="Poppins"/>
                <a:sym typeface="Poppins"/>
              </a:rPr>
              <a:t>Class of 2024 (2025?)</a:t>
            </a:r>
            <a:endParaRPr b="1" sz="1100">
              <a:solidFill>
                <a:srgbClr val="1E6666"/>
              </a:solidFill>
              <a:latin typeface="Poppins"/>
              <a:ea typeface="Poppins"/>
              <a:cs typeface="Poppins"/>
              <a:sym typeface="Poppins"/>
            </a:endParaRPr>
          </a:p>
          <a:p>
            <a:pPr indent="0" lvl="0" marL="0" marR="0" rtl="0" algn="ctr">
              <a:lnSpc>
                <a:spcPct val="100000"/>
              </a:lnSpc>
              <a:spcBef>
                <a:spcPts val="0"/>
              </a:spcBef>
              <a:spcAft>
                <a:spcPts val="0"/>
              </a:spcAft>
              <a:buNone/>
            </a:pPr>
            <a:r>
              <a:rPr lang="en" sz="1000">
                <a:solidFill>
                  <a:srgbClr val="1E6666"/>
                </a:solidFill>
                <a:latin typeface="Poppins"/>
                <a:ea typeface="Poppins"/>
                <a:cs typeface="Poppins"/>
                <a:sym typeface="Poppins"/>
              </a:rPr>
              <a:t>Mechanical Engineering</a:t>
            </a:r>
            <a:endParaRPr sz="1000">
              <a:solidFill>
                <a:srgbClr val="1E6666"/>
              </a:solidFill>
              <a:latin typeface="Poppins"/>
              <a:ea typeface="Poppins"/>
              <a:cs typeface="Poppins"/>
              <a:sym typeface="Poppins"/>
            </a:endParaRPr>
          </a:p>
        </p:txBody>
      </p:sp>
      <p:pic>
        <p:nvPicPr>
          <p:cNvPr id="81" name="Google Shape;81;p15"/>
          <p:cNvPicPr preferRelativeResize="0"/>
          <p:nvPr/>
        </p:nvPicPr>
        <p:blipFill>
          <a:blip r:embed="rId6">
            <a:alphaModFix/>
          </a:blip>
          <a:stretch>
            <a:fillRect/>
          </a:stretch>
        </p:blipFill>
        <p:spPr>
          <a:xfrm>
            <a:off x="2466851" y="1239174"/>
            <a:ext cx="1487632" cy="2081019"/>
          </a:xfrm>
          <a:prstGeom prst="rect">
            <a:avLst/>
          </a:prstGeom>
          <a:noFill/>
          <a:ln>
            <a:noFill/>
          </a:ln>
        </p:spPr>
      </p:pic>
      <p:cxnSp>
        <p:nvCxnSpPr>
          <p:cNvPr id="82" name="Google Shape;82;p15"/>
          <p:cNvCxnSpPr/>
          <p:nvPr/>
        </p:nvCxnSpPr>
        <p:spPr>
          <a:xfrm>
            <a:off x="254425" y="437150"/>
            <a:ext cx="8569800" cy="18300"/>
          </a:xfrm>
          <a:prstGeom prst="straightConnector1">
            <a:avLst/>
          </a:prstGeom>
          <a:noFill/>
          <a:ln cap="flat" cmpd="sng" w="19050">
            <a:solidFill>
              <a:srgbClr val="073763"/>
            </a:solidFill>
            <a:prstDash val="solid"/>
            <a:round/>
            <a:headEnd len="med" w="med" type="none"/>
            <a:tailEnd len="med" w="med" type="none"/>
          </a:ln>
        </p:spPr>
      </p:cxnSp>
      <p:sp>
        <p:nvSpPr>
          <p:cNvPr id="83" name="Google Shape;83;p15"/>
          <p:cNvSpPr txBox="1"/>
          <p:nvPr/>
        </p:nvSpPr>
        <p:spPr>
          <a:xfrm>
            <a:off x="149225" y="67050"/>
            <a:ext cx="8520600" cy="792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1500">
                <a:solidFill>
                  <a:srgbClr val="1E6666"/>
                </a:solidFill>
                <a:latin typeface="Nunito"/>
                <a:ea typeface="Nunito"/>
                <a:cs typeface="Nunito"/>
                <a:sym typeface="Nunito"/>
              </a:rPr>
              <a:t>Team Intro</a:t>
            </a:r>
            <a:endParaRPr b="1" sz="1500">
              <a:solidFill>
                <a:srgbClr val="1E6666"/>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2"/>
          <p:cNvSpPr/>
          <p:nvPr/>
        </p:nvSpPr>
        <p:spPr>
          <a:xfrm>
            <a:off x="1571625" y="1170125"/>
            <a:ext cx="6429300" cy="3515700"/>
          </a:xfrm>
          <a:prstGeom prst="roundRect">
            <a:avLst>
              <a:gd fmla="val 16667" name="adj"/>
            </a:avLst>
          </a:prstGeom>
          <a:solidFill>
            <a:srgbClr val="D0E4E4"/>
          </a:solidFill>
          <a:ln cap="flat" cmpd="sng" w="9525">
            <a:solidFill>
              <a:srgbClr val="D0E4E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highlight>
                <a:srgbClr val="D0E4E4"/>
              </a:highlight>
            </a:endParaRPr>
          </a:p>
        </p:txBody>
      </p:sp>
      <p:sp>
        <p:nvSpPr>
          <p:cNvPr id="390" name="Google Shape;39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E6666"/>
                </a:solidFill>
                <a:latin typeface="Poppins"/>
                <a:ea typeface="Poppins"/>
                <a:cs typeface="Poppins"/>
                <a:sym typeface="Poppins"/>
              </a:rPr>
              <a:t>Unimplemented</a:t>
            </a:r>
            <a:r>
              <a:rPr lang="en">
                <a:solidFill>
                  <a:srgbClr val="1E6666"/>
                </a:solidFill>
                <a:latin typeface="Poppins"/>
                <a:ea typeface="Poppins"/>
                <a:cs typeface="Poppins"/>
                <a:sym typeface="Poppins"/>
              </a:rPr>
              <a:t> Features &amp; Concepts</a:t>
            </a:r>
            <a:endParaRPr>
              <a:solidFill>
                <a:srgbClr val="1E6666"/>
              </a:solidFill>
              <a:latin typeface="Poppins"/>
              <a:ea typeface="Poppins"/>
              <a:cs typeface="Poppins"/>
              <a:sym typeface="Poppins"/>
            </a:endParaRPr>
          </a:p>
        </p:txBody>
      </p:sp>
      <p:sp>
        <p:nvSpPr>
          <p:cNvPr id="391" name="Google Shape;391;p42"/>
          <p:cNvSpPr txBox="1"/>
          <p:nvPr/>
        </p:nvSpPr>
        <p:spPr>
          <a:xfrm>
            <a:off x="1571625" y="1243525"/>
            <a:ext cx="6429300" cy="21558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2"/>
              </a:buClr>
              <a:buSzPts val="1900"/>
              <a:buFont typeface="Poppins"/>
              <a:buChar char="-"/>
            </a:pPr>
            <a:r>
              <a:rPr lang="en" sz="1900">
                <a:solidFill>
                  <a:schemeClr val="dk2"/>
                </a:solidFill>
                <a:latin typeface="Poppins"/>
                <a:ea typeface="Poppins"/>
                <a:cs typeface="Poppins"/>
                <a:sym typeface="Poppins"/>
              </a:rPr>
              <a:t>We will continue to build our Medium task flow (track progress over time) and will implement our Complex task flow.</a:t>
            </a:r>
            <a:endParaRPr sz="1900">
              <a:solidFill>
                <a:schemeClr val="dk2"/>
              </a:solidFill>
              <a:latin typeface="Poppins"/>
              <a:ea typeface="Poppins"/>
              <a:cs typeface="Poppins"/>
              <a:sym typeface="Poppins"/>
            </a:endParaRPr>
          </a:p>
          <a:p>
            <a:pPr indent="-349250" lvl="0" marL="457200" rtl="0" algn="l">
              <a:lnSpc>
                <a:spcPct val="115000"/>
              </a:lnSpc>
              <a:spcBef>
                <a:spcPts val="0"/>
              </a:spcBef>
              <a:spcAft>
                <a:spcPts val="0"/>
              </a:spcAft>
              <a:buClr>
                <a:schemeClr val="dk2"/>
              </a:buClr>
              <a:buSzPts val="1900"/>
              <a:buFont typeface="Poppins"/>
              <a:buChar char="-"/>
            </a:pPr>
            <a:r>
              <a:rPr lang="en" sz="1900">
                <a:solidFill>
                  <a:schemeClr val="dk2"/>
                </a:solidFill>
                <a:latin typeface="Poppins"/>
                <a:ea typeface="Poppins"/>
                <a:cs typeface="Poppins"/>
                <a:sym typeface="Poppins"/>
              </a:rPr>
              <a:t>Users will be able to track progress through XP’s, skill-wise progress bars, and the skills graph.</a:t>
            </a:r>
            <a:endParaRPr sz="1900">
              <a:solidFill>
                <a:schemeClr val="dk2"/>
              </a:solidFill>
              <a:latin typeface="Poppins"/>
              <a:ea typeface="Poppins"/>
              <a:cs typeface="Poppins"/>
              <a:sym typeface="Poppins"/>
            </a:endParaRPr>
          </a:p>
          <a:p>
            <a:pPr indent="-349250" lvl="0" marL="457200" rtl="0" algn="l">
              <a:lnSpc>
                <a:spcPct val="115000"/>
              </a:lnSpc>
              <a:spcBef>
                <a:spcPts val="0"/>
              </a:spcBef>
              <a:spcAft>
                <a:spcPts val="0"/>
              </a:spcAft>
              <a:buClr>
                <a:schemeClr val="dk2"/>
              </a:buClr>
              <a:buSzPts val="1900"/>
              <a:buFont typeface="Poppins"/>
              <a:buChar char="-"/>
            </a:pPr>
            <a:r>
              <a:rPr lang="en" sz="1900">
                <a:solidFill>
                  <a:schemeClr val="dk2"/>
                </a:solidFill>
                <a:latin typeface="Poppins"/>
                <a:ea typeface="Poppins"/>
                <a:cs typeface="Poppins"/>
                <a:sym typeface="Poppins"/>
              </a:rPr>
              <a:t>Users will be able to compete by sending one challenge to multiple friends or sending multiple </a:t>
            </a:r>
            <a:r>
              <a:rPr lang="en" sz="1900">
                <a:solidFill>
                  <a:schemeClr val="dk2"/>
                </a:solidFill>
                <a:latin typeface="Poppins"/>
                <a:ea typeface="Poppins"/>
                <a:cs typeface="Poppins"/>
                <a:sym typeface="Poppins"/>
              </a:rPr>
              <a:t>challenge</a:t>
            </a:r>
            <a:r>
              <a:rPr lang="en" sz="1900">
                <a:solidFill>
                  <a:schemeClr val="dk2"/>
                </a:solidFill>
                <a:latin typeface="Poppins"/>
                <a:ea typeface="Poppins"/>
                <a:cs typeface="Poppins"/>
                <a:sym typeface="Poppins"/>
              </a:rPr>
              <a:t> to </a:t>
            </a:r>
            <a:r>
              <a:rPr lang="en" sz="1900">
                <a:solidFill>
                  <a:schemeClr val="dk2"/>
                </a:solidFill>
                <a:latin typeface="Poppins"/>
                <a:ea typeface="Poppins"/>
                <a:cs typeface="Poppins"/>
                <a:sym typeface="Poppins"/>
              </a:rPr>
              <a:t>one</a:t>
            </a:r>
            <a:r>
              <a:rPr lang="en" sz="1900">
                <a:solidFill>
                  <a:schemeClr val="dk2"/>
                </a:solidFill>
                <a:latin typeface="Poppins"/>
                <a:ea typeface="Poppins"/>
                <a:cs typeface="Poppins"/>
                <a:sym typeface="Poppins"/>
              </a:rPr>
              <a:t> friend (two ways).</a:t>
            </a:r>
            <a:endParaRPr sz="1900">
              <a:solidFill>
                <a:schemeClr val="dk2"/>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p:nvPr/>
        </p:nvSpPr>
        <p:spPr>
          <a:xfrm>
            <a:off x="1571625" y="1170125"/>
            <a:ext cx="6429300" cy="3515700"/>
          </a:xfrm>
          <a:prstGeom prst="roundRect">
            <a:avLst>
              <a:gd fmla="val 16667" name="adj"/>
            </a:avLst>
          </a:prstGeom>
          <a:solidFill>
            <a:srgbClr val="D0E4E4"/>
          </a:solidFill>
          <a:ln cap="flat" cmpd="sng" w="9525">
            <a:solidFill>
              <a:srgbClr val="D0E4E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highlight>
                <a:srgbClr val="D0E4E4"/>
              </a:highlight>
            </a:endParaRPr>
          </a:p>
        </p:txBody>
      </p:sp>
      <p:sp>
        <p:nvSpPr>
          <p:cNvPr id="397" name="Google Shape;39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E6666"/>
                </a:solidFill>
                <a:latin typeface="Poppins"/>
                <a:ea typeface="Poppins"/>
                <a:cs typeface="Poppins"/>
                <a:sym typeface="Poppins"/>
              </a:rPr>
              <a:t>Questions/Issues</a:t>
            </a:r>
            <a:endParaRPr>
              <a:solidFill>
                <a:srgbClr val="1E6666"/>
              </a:solidFill>
              <a:latin typeface="Poppins"/>
              <a:ea typeface="Poppins"/>
              <a:cs typeface="Poppins"/>
              <a:sym typeface="Poppins"/>
            </a:endParaRPr>
          </a:p>
        </p:txBody>
      </p:sp>
      <p:sp>
        <p:nvSpPr>
          <p:cNvPr id="398" name="Google Shape;398;p43"/>
          <p:cNvSpPr txBox="1"/>
          <p:nvPr/>
        </p:nvSpPr>
        <p:spPr>
          <a:xfrm>
            <a:off x="1571625" y="1243525"/>
            <a:ext cx="6429300" cy="29793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2"/>
              </a:buClr>
              <a:buSzPts val="1900"/>
              <a:buFont typeface="Poppins"/>
              <a:buChar char="-"/>
            </a:pPr>
            <a:r>
              <a:rPr lang="en" sz="1900">
                <a:solidFill>
                  <a:schemeClr val="dk2"/>
                </a:solidFill>
                <a:latin typeface="Poppins"/>
                <a:ea typeface="Poppins"/>
                <a:cs typeface="Poppins"/>
                <a:sym typeface="Poppins"/>
              </a:rPr>
              <a:t>Unsure how to add </a:t>
            </a:r>
            <a:r>
              <a:rPr lang="en" sz="1900">
                <a:solidFill>
                  <a:schemeClr val="dk2"/>
                </a:solidFill>
                <a:latin typeface="Poppins"/>
                <a:ea typeface="Poppins"/>
                <a:cs typeface="Poppins"/>
                <a:sym typeface="Poppins"/>
              </a:rPr>
              <a:t>images</a:t>
            </a:r>
            <a:r>
              <a:rPr lang="en" sz="1900">
                <a:solidFill>
                  <a:schemeClr val="dk2"/>
                </a:solidFill>
                <a:latin typeface="Poppins"/>
                <a:ea typeface="Poppins"/>
                <a:cs typeface="Poppins"/>
                <a:sym typeface="Poppins"/>
              </a:rPr>
              <a:t> to our task cards via Supabase. Currently, we have the Rubik’s cube image for all cards to prevent </a:t>
            </a:r>
            <a:r>
              <a:rPr lang="en" sz="1900">
                <a:solidFill>
                  <a:schemeClr val="dk2"/>
                </a:solidFill>
                <a:latin typeface="Poppins"/>
                <a:ea typeface="Poppins"/>
                <a:cs typeface="Poppins"/>
                <a:sym typeface="Poppins"/>
              </a:rPr>
              <a:t>hard coding</a:t>
            </a:r>
            <a:r>
              <a:rPr lang="en" sz="1900">
                <a:solidFill>
                  <a:schemeClr val="dk2"/>
                </a:solidFill>
                <a:latin typeface="Poppins"/>
                <a:ea typeface="Poppins"/>
                <a:cs typeface="Poppins"/>
                <a:sym typeface="Poppins"/>
              </a:rPr>
              <a:t> images into respective cards.</a:t>
            </a:r>
            <a:endParaRPr sz="1900">
              <a:solidFill>
                <a:schemeClr val="dk2"/>
              </a:solidFill>
              <a:latin typeface="Poppins"/>
              <a:ea typeface="Poppins"/>
              <a:cs typeface="Poppins"/>
              <a:sym typeface="Poppins"/>
            </a:endParaRPr>
          </a:p>
          <a:p>
            <a:pPr indent="-349250" lvl="0" marL="457200" rtl="0" algn="l">
              <a:lnSpc>
                <a:spcPct val="115000"/>
              </a:lnSpc>
              <a:spcBef>
                <a:spcPts val="0"/>
              </a:spcBef>
              <a:spcAft>
                <a:spcPts val="0"/>
              </a:spcAft>
              <a:buClr>
                <a:schemeClr val="dk2"/>
              </a:buClr>
              <a:buSzPts val="1900"/>
              <a:buFont typeface="Poppins"/>
              <a:buChar char="-"/>
            </a:pPr>
            <a:r>
              <a:rPr lang="en" sz="1900">
                <a:solidFill>
                  <a:schemeClr val="dk2"/>
                </a:solidFill>
                <a:latin typeface="Poppins"/>
                <a:ea typeface="Poppins"/>
                <a:cs typeface="Poppins"/>
                <a:sym typeface="Poppins"/>
              </a:rPr>
              <a:t>Unsure how to pass in variables to screens to map each task details page</a:t>
            </a:r>
            <a:endParaRPr sz="1900">
              <a:solidFill>
                <a:schemeClr val="dk2"/>
              </a:solidFill>
              <a:latin typeface="Poppins"/>
              <a:ea typeface="Poppins"/>
              <a:cs typeface="Poppins"/>
              <a:sym typeface="Poppins"/>
            </a:endParaRPr>
          </a:p>
          <a:p>
            <a:pPr indent="-349250" lvl="0" marL="457200" rtl="0" algn="l">
              <a:lnSpc>
                <a:spcPct val="115000"/>
              </a:lnSpc>
              <a:spcBef>
                <a:spcPts val="0"/>
              </a:spcBef>
              <a:spcAft>
                <a:spcPts val="0"/>
              </a:spcAft>
              <a:buClr>
                <a:schemeClr val="dk2"/>
              </a:buClr>
              <a:buSzPts val="1900"/>
              <a:buFont typeface="Poppins"/>
              <a:buChar char="-"/>
            </a:pPr>
            <a:r>
              <a:rPr lang="en" sz="1900">
                <a:solidFill>
                  <a:schemeClr val="dk2"/>
                </a:solidFill>
                <a:latin typeface="Poppins"/>
                <a:ea typeface="Poppins"/>
                <a:cs typeface="Poppins"/>
                <a:sym typeface="Poppins"/>
              </a:rPr>
              <a:t>We have not determined how to create interactions for the “Not Interested” feature</a:t>
            </a:r>
            <a:endParaRPr sz="1900">
              <a:solidFill>
                <a:schemeClr val="dk2"/>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E6666"/>
                </a:solidFill>
                <a:latin typeface="Poppins"/>
                <a:ea typeface="Poppins"/>
                <a:cs typeface="Poppins"/>
                <a:sym typeface="Poppins"/>
              </a:rPr>
              <a:t>Our Plan</a:t>
            </a:r>
            <a:endParaRPr>
              <a:solidFill>
                <a:srgbClr val="1E6666"/>
              </a:solidFill>
              <a:latin typeface="Poppins"/>
              <a:ea typeface="Poppins"/>
              <a:cs typeface="Poppins"/>
              <a:sym typeface="Poppins"/>
            </a:endParaRPr>
          </a:p>
        </p:txBody>
      </p:sp>
      <p:grpSp>
        <p:nvGrpSpPr>
          <p:cNvPr id="404" name="Google Shape;404;p44"/>
          <p:cNvGrpSpPr/>
          <p:nvPr/>
        </p:nvGrpSpPr>
        <p:grpSpPr>
          <a:xfrm>
            <a:off x="613700" y="1989031"/>
            <a:ext cx="7916611" cy="914700"/>
            <a:chOff x="558800" y="2399606"/>
            <a:chExt cx="7916611" cy="914700"/>
          </a:xfrm>
        </p:grpSpPr>
        <p:sp>
          <p:nvSpPr>
            <p:cNvPr id="405" name="Google Shape;405;p44"/>
            <p:cNvSpPr/>
            <p:nvPr/>
          </p:nvSpPr>
          <p:spPr>
            <a:xfrm>
              <a:off x="558800" y="2399606"/>
              <a:ext cx="1463700" cy="914700"/>
            </a:xfrm>
            <a:prstGeom prst="chevron">
              <a:avLst>
                <a:gd fmla="val 50000" name="adj"/>
              </a:avLst>
            </a:prstGeom>
            <a:solidFill>
              <a:srgbClr val="268D8D"/>
            </a:solidFill>
            <a:ln cap="flat" cmpd="sng" w="9525">
              <a:solidFill>
                <a:srgbClr val="268D8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06" name="Google Shape;406;p44"/>
            <p:cNvSpPr/>
            <p:nvPr/>
          </p:nvSpPr>
          <p:spPr>
            <a:xfrm>
              <a:off x="1852955" y="2399606"/>
              <a:ext cx="1463700" cy="914700"/>
            </a:xfrm>
            <a:prstGeom prst="chevron">
              <a:avLst>
                <a:gd fmla="val 50000" name="adj"/>
              </a:avLst>
            </a:prstGeom>
            <a:solidFill>
              <a:srgbClr val="268D8D"/>
            </a:solidFill>
            <a:ln cap="flat" cmpd="sng" w="9525">
              <a:solidFill>
                <a:srgbClr val="268D8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07" name="Google Shape;407;p44"/>
            <p:cNvSpPr/>
            <p:nvPr/>
          </p:nvSpPr>
          <p:spPr>
            <a:xfrm>
              <a:off x="3138178" y="2399606"/>
              <a:ext cx="1463700" cy="914700"/>
            </a:xfrm>
            <a:prstGeom prst="chevron">
              <a:avLst>
                <a:gd fmla="val 50000" name="adj"/>
              </a:avLst>
            </a:prstGeom>
            <a:solidFill>
              <a:srgbClr val="D0E4E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08" name="Google Shape;408;p44"/>
            <p:cNvSpPr/>
            <p:nvPr/>
          </p:nvSpPr>
          <p:spPr>
            <a:xfrm>
              <a:off x="4432333" y="2399606"/>
              <a:ext cx="1463700" cy="914700"/>
            </a:xfrm>
            <a:prstGeom prst="chevron">
              <a:avLst>
                <a:gd fmla="val 50000"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09" name="Google Shape;409;p44"/>
            <p:cNvSpPr/>
            <p:nvPr/>
          </p:nvSpPr>
          <p:spPr>
            <a:xfrm>
              <a:off x="5717556" y="2399606"/>
              <a:ext cx="1463700" cy="914700"/>
            </a:xfrm>
            <a:prstGeom prst="chevron">
              <a:avLst>
                <a:gd fmla="val 50000"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10" name="Google Shape;410;p44"/>
            <p:cNvSpPr/>
            <p:nvPr/>
          </p:nvSpPr>
          <p:spPr>
            <a:xfrm>
              <a:off x="7011711" y="2399606"/>
              <a:ext cx="1463700" cy="914700"/>
            </a:xfrm>
            <a:prstGeom prst="chevron">
              <a:avLst>
                <a:gd fmla="val 50000"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11" name="Google Shape;411;p44"/>
            <p:cNvSpPr txBox="1"/>
            <p:nvPr/>
          </p:nvSpPr>
          <p:spPr>
            <a:xfrm>
              <a:off x="932775" y="2523950"/>
              <a:ext cx="911400" cy="6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oppins"/>
                  <a:ea typeface="Poppins"/>
                  <a:cs typeface="Poppins"/>
                  <a:sym typeface="Poppins"/>
                </a:rPr>
                <a:t>Redo </a:t>
              </a:r>
              <a:endParaRPr b="1">
                <a:solidFill>
                  <a:schemeClr val="lt1"/>
                </a:solidFill>
                <a:latin typeface="Poppins"/>
                <a:ea typeface="Poppins"/>
                <a:cs typeface="Poppins"/>
                <a:sym typeface="Poppins"/>
              </a:endParaRPr>
            </a:p>
            <a:p>
              <a:pPr indent="0" lvl="0" marL="0" rtl="0" algn="ctr">
                <a:spcBef>
                  <a:spcPts val="0"/>
                </a:spcBef>
                <a:spcAft>
                  <a:spcPts val="0"/>
                </a:spcAft>
                <a:buNone/>
              </a:pPr>
              <a:r>
                <a:rPr b="1" lang="en">
                  <a:solidFill>
                    <a:schemeClr val="lt1"/>
                  </a:solidFill>
                  <a:latin typeface="Poppins"/>
                  <a:ea typeface="Poppins"/>
                  <a:cs typeface="Poppins"/>
                  <a:sym typeface="Poppins"/>
                </a:rPr>
                <a:t>Figma</a:t>
              </a:r>
              <a:endParaRPr b="1">
                <a:solidFill>
                  <a:schemeClr val="lt1"/>
                </a:solidFill>
                <a:latin typeface="Poppins"/>
                <a:ea typeface="Poppins"/>
                <a:cs typeface="Poppins"/>
                <a:sym typeface="Poppins"/>
              </a:endParaRPr>
            </a:p>
          </p:txBody>
        </p:sp>
        <p:sp>
          <p:nvSpPr>
            <p:cNvPr id="412" name="Google Shape;412;p44"/>
            <p:cNvSpPr txBox="1"/>
            <p:nvPr/>
          </p:nvSpPr>
          <p:spPr>
            <a:xfrm>
              <a:off x="2183021" y="2413250"/>
              <a:ext cx="1008900" cy="8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oppins"/>
                  <a:ea typeface="Poppins"/>
                  <a:cs typeface="Poppins"/>
                  <a:sym typeface="Poppins"/>
                </a:rPr>
                <a:t>Code simple task</a:t>
              </a:r>
              <a:endParaRPr b="1">
                <a:solidFill>
                  <a:schemeClr val="lt1"/>
                </a:solidFill>
                <a:latin typeface="Poppins"/>
                <a:ea typeface="Poppins"/>
                <a:cs typeface="Poppins"/>
                <a:sym typeface="Poppins"/>
              </a:endParaRPr>
            </a:p>
          </p:txBody>
        </p:sp>
        <p:sp>
          <p:nvSpPr>
            <p:cNvPr id="413" name="Google Shape;413;p44"/>
            <p:cNvSpPr txBox="1"/>
            <p:nvPr/>
          </p:nvSpPr>
          <p:spPr>
            <a:xfrm>
              <a:off x="3508293" y="2413250"/>
              <a:ext cx="1008900" cy="8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Poppins"/>
                  <a:ea typeface="Poppins"/>
                  <a:cs typeface="Poppins"/>
                  <a:sym typeface="Poppins"/>
                </a:rPr>
                <a:t>Code </a:t>
              </a:r>
              <a:endParaRPr b="1">
                <a:solidFill>
                  <a:schemeClr val="dk2"/>
                </a:solidFill>
                <a:latin typeface="Poppins"/>
                <a:ea typeface="Poppins"/>
                <a:cs typeface="Poppins"/>
                <a:sym typeface="Poppins"/>
              </a:endParaRPr>
            </a:p>
            <a:p>
              <a:pPr indent="0" lvl="0" marL="0" rtl="0" algn="ctr">
                <a:spcBef>
                  <a:spcPts val="0"/>
                </a:spcBef>
                <a:spcAft>
                  <a:spcPts val="0"/>
                </a:spcAft>
                <a:buNone/>
              </a:pPr>
              <a:r>
                <a:rPr b="1" lang="en">
                  <a:solidFill>
                    <a:schemeClr val="dk2"/>
                  </a:solidFill>
                  <a:latin typeface="Poppins"/>
                  <a:ea typeface="Poppins"/>
                  <a:cs typeface="Poppins"/>
                  <a:sym typeface="Poppins"/>
                </a:rPr>
                <a:t>medium </a:t>
              </a:r>
              <a:endParaRPr b="1">
                <a:solidFill>
                  <a:schemeClr val="dk2"/>
                </a:solidFill>
                <a:latin typeface="Poppins"/>
                <a:ea typeface="Poppins"/>
                <a:cs typeface="Poppins"/>
                <a:sym typeface="Poppins"/>
              </a:endParaRPr>
            </a:p>
            <a:p>
              <a:pPr indent="0" lvl="0" marL="0" rtl="0" algn="ctr">
                <a:spcBef>
                  <a:spcPts val="0"/>
                </a:spcBef>
                <a:spcAft>
                  <a:spcPts val="0"/>
                </a:spcAft>
                <a:buNone/>
              </a:pPr>
              <a:r>
                <a:rPr b="1" lang="en">
                  <a:solidFill>
                    <a:schemeClr val="dk2"/>
                  </a:solidFill>
                  <a:latin typeface="Poppins"/>
                  <a:ea typeface="Poppins"/>
                  <a:cs typeface="Poppins"/>
                  <a:sym typeface="Poppins"/>
                </a:rPr>
                <a:t>task</a:t>
              </a:r>
              <a:endParaRPr b="1">
                <a:solidFill>
                  <a:schemeClr val="dk2"/>
                </a:solidFill>
                <a:latin typeface="Poppins"/>
                <a:ea typeface="Poppins"/>
                <a:cs typeface="Poppins"/>
                <a:sym typeface="Poppins"/>
              </a:endParaRPr>
            </a:p>
          </p:txBody>
        </p:sp>
        <p:sp>
          <p:nvSpPr>
            <p:cNvPr id="414" name="Google Shape;414;p44"/>
            <p:cNvSpPr txBox="1"/>
            <p:nvPr/>
          </p:nvSpPr>
          <p:spPr>
            <a:xfrm>
              <a:off x="4809892" y="2413250"/>
              <a:ext cx="1008900" cy="8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Poppins"/>
                  <a:ea typeface="Poppins"/>
                  <a:cs typeface="Poppins"/>
                  <a:sym typeface="Poppins"/>
                </a:rPr>
                <a:t>Code </a:t>
              </a:r>
              <a:endParaRPr b="1">
                <a:solidFill>
                  <a:schemeClr val="dk2"/>
                </a:solidFill>
                <a:latin typeface="Poppins"/>
                <a:ea typeface="Poppins"/>
                <a:cs typeface="Poppins"/>
                <a:sym typeface="Poppins"/>
              </a:endParaRPr>
            </a:p>
            <a:p>
              <a:pPr indent="0" lvl="0" marL="0" rtl="0" algn="ctr">
                <a:spcBef>
                  <a:spcPts val="0"/>
                </a:spcBef>
                <a:spcAft>
                  <a:spcPts val="0"/>
                </a:spcAft>
                <a:buNone/>
              </a:pPr>
              <a:r>
                <a:rPr b="1" lang="en">
                  <a:solidFill>
                    <a:schemeClr val="dk2"/>
                  </a:solidFill>
                  <a:latin typeface="Poppins"/>
                  <a:ea typeface="Poppins"/>
                  <a:cs typeface="Poppins"/>
                  <a:sym typeface="Poppins"/>
                </a:rPr>
                <a:t>complex</a:t>
              </a:r>
              <a:endParaRPr b="1">
                <a:solidFill>
                  <a:schemeClr val="dk2"/>
                </a:solidFill>
                <a:latin typeface="Poppins"/>
                <a:ea typeface="Poppins"/>
                <a:cs typeface="Poppins"/>
                <a:sym typeface="Poppins"/>
              </a:endParaRPr>
            </a:p>
            <a:p>
              <a:pPr indent="0" lvl="0" marL="0" rtl="0" algn="ctr">
                <a:spcBef>
                  <a:spcPts val="0"/>
                </a:spcBef>
                <a:spcAft>
                  <a:spcPts val="0"/>
                </a:spcAft>
                <a:buNone/>
              </a:pPr>
              <a:r>
                <a:rPr b="1" lang="en">
                  <a:solidFill>
                    <a:schemeClr val="dk2"/>
                  </a:solidFill>
                  <a:latin typeface="Poppins"/>
                  <a:ea typeface="Poppins"/>
                  <a:cs typeface="Poppins"/>
                  <a:sym typeface="Poppins"/>
                </a:rPr>
                <a:t>task</a:t>
              </a:r>
              <a:endParaRPr b="1">
                <a:solidFill>
                  <a:schemeClr val="dk2"/>
                </a:solidFill>
                <a:latin typeface="Poppins"/>
                <a:ea typeface="Poppins"/>
                <a:cs typeface="Poppins"/>
                <a:sym typeface="Poppins"/>
              </a:endParaRPr>
            </a:p>
          </p:txBody>
        </p:sp>
        <p:sp>
          <p:nvSpPr>
            <p:cNvPr id="415" name="Google Shape;415;p44"/>
            <p:cNvSpPr txBox="1"/>
            <p:nvPr/>
          </p:nvSpPr>
          <p:spPr>
            <a:xfrm>
              <a:off x="5942800" y="2413250"/>
              <a:ext cx="1022100" cy="8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50">
                  <a:solidFill>
                    <a:schemeClr val="dk2"/>
                  </a:solidFill>
                  <a:latin typeface="Poppins"/>
                  <a:ea typeface="Poppins"/>
                  <a:cs typeface="Poppins"/>
                  <a:sym typeface="Poppins"/>
                </a:rPr>
                <a:t>Finishing UI touches</a:t>
              </a:r>
              <a:endParaRPr b="1" sz="1350">
                <a:solidFill>
                  <a:schemeClr val="dk2"/>
                </a:solidFill>
                <a:latin typeface="Poppins"/>
                <a:ea typeface="Poppins"/>
                <a:cs typeface="Poppins"/>
                <a:sym typeface="Poppins"/>
              </a:endParaRPr>
            </a:p>
          </p:txBody>
        </p:sp>
        <p:sp>
          <p:nvSpPr>
            <p:cNvPr id="416" name="Google Shape;416;p44"/>
            <p:cNvSpPr txBox="1"/>
            <p:nvPr/>
          </p:nvSpPr>
          <p:spPr>
            <a:xfrm>
              <a:off x="7358125" y="2556952"/>
              <a:ext cx="1008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Poppins"/>
                  <a:ea typeface="Poppins"/>
                  <a:cs typeface="Poppins"/>
                  <a:sym typeface="Poppins"/>
                </a:rPr>
                <a:t>Poster &amp; Pitch</a:t>
              </a:r>
              <a:endParaRPr b="1">
                <a:solidFill>
                  <a:schemeClr val="dk2"/>
                </a:solidFill>
                <a:latin typeface="Poppins"/>
                <a:ea typeface="Poppins"/>
                <a:cs typeface="Poppins"/>
                <a:sym typeface="Poppi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420" name="Shape 420"/>
        <p:cNvGrpSpPr/>
        <p:nvPr/>
      </p:nvGrpSpPr>
      <p:grpSpPr>
        <a:xfrm>
          <a:off x="0" y="0"/>
          <a:ext cx="0" cy="0"/>
          <a:chOff x="0" y="0"/>
          <a:chExt cx="0" cy="0"/>
        </a:xfrm>
      </p:grpSpPr>
      <p:sp>
        <p:nvSpPr>
          <p:cNvPr id="421" name="Google Shape;421;p45"/>
          <p:cNvSpPr txBox="1"/>
          <p:nvPr/>
        </p:nvSpPr>
        <p:spPr>
          <a:xfrm>
            <a:off x="311700" y="2429550"/>
            <a:ext cx="8520600" cy="7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1E6666"/>
                </a:solidFill>
                <a:latin typeface="Poppins"/>
                <a:ea typeface="Poppins"/>
                <a:cs typeface="Poppins"/>
                <a:sym typeface="Poppins"/>
              </a:rPr>
              <a:t>Demo of Task Flow</a:t>
            </a:r>
            <a:endParaRPr sz="4000">
              <a:solidFill>
                <a:srgbClr val="1E6666"/>
              </a:solidFill>
              <a:latin typeface="Poppins"/>
              <a:ea typeface="Poppins"/>
              <a:cs typeface="Poppins"/>
              <a:sym typeface="Poppins"/>
            </a:endParaRPr>
          </a:p>
        </p:txBody>
      </p:sp>
      <p:sp>
        <p:nvSpPr>
          <p:cNvPr id="422" name="Google Shape;422;p45"/>
          <p:cNvSpPr txBox="1"/>
          <p:nvPr/>
        </p:nvSpPr>
        <p:spPr>
          <a:xfrm>
            <a:off x="4019575" y="1604975"/>
            <a:ext cx="1353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500">
                <a:solidFill>
                  <a:srgbClr val="1E6666"/>
                </a:solidFill>
                <a:latin typeface="Poppins"/>
                <a:ea typeface="Poppins"/>
                <a:cs typeface="Poppins"/>
                <a:sym typeface="Poppins"/>
              </a:rPr>
              <a:t>04</a:t>
            </a:r>
            <a:endParaRPr sz="5500">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426" name="Shape 426"/>
        <p:cNvGrpSpPr/>
        <p:nvPr/>
      </p:nvGrpSpPr>
      <p:grpSpPr>
        <a:xfrm>
          <a:off x="0" y="0"/>
          <a:ext cx="0" cy="0"/>
          <a:chOff x="0" y="0"/>
          <a:chExt cx="0" cy="0"/>
        </a:xfrm>
      </p:grpSpPr>
      <p:pic>
        <p:nvPicPr>
          <p:cNvPr id="427" name="Google Shape;427;p46" title="Screen Recording 2024-11-22 at 2.55.28 AM.mov">
            <a:hlinkClick r:id="rId3"/>
          </p:cNvPr>
          <p:cNvPicPr preferRelativeResize="0"/>
          <p:nvPr/>
        </p:nvPicPr>
        <p:blipFill>
          <a:blip r:embed="rId4">
            <a:alphaModFix/>
          </a:blip>
          <a:stretch>
            <a:fillRect/>
          </a:stretch>
        </p:blipFill>
        <p:spPr>
          <a:xfrm>
            <a:off x="3393525" y="152400"/>
            <a:ext cx="2429914" cy="4838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431" name="Shape 431"/>
        <p:cNvGrpSpPr/>
        <p:nvPr/>
      </p:nvGrpSpPr>
      <p:grpSpPr>
        <a:xfrm>
          <a:off x="0" y="0"/>
          <a:ext cx="0" cy="0"/>
          <a:chOff x="0" y="0"/>
          <a:chExt cx="0" cy="0"/>
        </a:xfrm>
      </p:grpSpPr>
      <p:sp>
        <p:nvSpPr>
          <p:cNvPr id="432" name="Google Shape;432;p47"/>
          <p:cNvSpPr txBox="1"/>
          <p:nvPr/>
        </p:nvSpPr>
        <p:spPr>
          <a:xfrm>
            <a:off x="311700" y="2429550"/>
            <a:ext cx="8520600" cy="7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1E6666"/>
                </a:solidFill>
                <a:latin typeface="Poppins"/>
                <a:ea typeface="Poppins"/>
                <a:cs typeface="Poppins"/>
                <a:sym typeface="Poppins"/>
              </a:rPr>
              <a:t>Appendix</a:t>
            </a:r>
            <a:endParaRPr sz="4000">
              <a:solidFill>
                <a:srgbClr val="1E6666"/>
              </a:solidFill>
              <a:latin typeface="Poppins"/>
              <a:ea typeface="Poppins"/>
              <a:cs typeface="Poppins"/>
              <a:sym typeface="Poppins"/>
            </a:endParaRPr>
          </a:p>
        </p:txBody>
      </p:sp>
      <p:sp>
        <p:nvSpPr>
          <p:cNvPr id="433" name="Google Shape;433;p47"/>
          <p:cNvSpPr txBox="1"/>
          <p:nvPr/>
        </p:nvSpPr>
        <p:spPr>
          <a:xfrm>
            <a:off x="4019575" y="1604975"/>
            <a:ext cx="1353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500">
                <a:solidFill>
                  <a:srgbClr val="1E6666"/>
                </a:solidFill>
                <a:latin typeface="Poppins"/>
                <a:ea typeface="Poppins"/>
                <a:cs typeface="Poppins"/>
                <a:sym typeface="Poppins"/>
              </a:rPr>
              <a:t>05</a:t>
            </a:r>
            <a:endParaRPr sz="5500">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437" name="Shape 437"/>
        <p:cNvGrpSpPr/>
        <p:nvPr/>
      </p:nvGrpSpPr>
      <p:grpSpPr>
        <a:xfrm>
          <a:off x="0" y="0"/>
          <a:ext cx="0" cy="0"/>
          <a:chOff x="0" y="0"/>
          <a:chExt cx="0" cy="0"/>
        </a:xfrm>
      </p:grpSpPr>
      <p:sp>
        <p:nvSpPr>
          <p:cNvPr id="438" name="Google Shape;438;p48"/>
          <p:cNvSpPr txBox="1"/>
          <p:nvPr/>
        </p:nvSpPr>
        <p:spPr>
          <a:xfrm>
            <a:off x="619125" y="2156500"/>
            <a:ext cx="8223300" cy="7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1E6666"/>
                </a:solidFill>
                <a:latin typeface="Poppins"/>
                <a:ea typeface="Poppins"/>
                <a:cs typeface="Poppins"/>
                <a:sym typeface="Poppins"/>
              </a:rPr>
              <a:t>Updated Med-fi design: </a:t>
            </a:r>
            <a:r>
              <a:rPr lang="en" sz="1800" u="sng">
                <a:solidFill>
                  <a:schemeClr val="hlink"/>
                </a:solidFill>
                <a:latin typeface="Poppins"/>
                <a:ea typeface="Poppins"/>
                <a:cs typeface="Poppins"/>
                <a:sym typeface="Poppins"/>
                <a:hlinkClick r:id="rId3"/>
              </a:rPr>
              <a:t>Link</a:t>
            </a:r>
            <a:endParaRPr sz="1800">
              <a:solidFill>
                <a:srgbClr val="1E6666"/>
              </a:solidFill>
              <a:latin typeface="Poppins"/>
              <a:ea typeface="Poppins"/>
              <a:cs typeface="Poppins"/>
              <a:sym typeface="Poppins"/>
            </a:endParaRPr>
          </a:p>
          <a:p>
            <a:pPr indent="0" lvl="0" marL="0" rtl="0" algn="ctr">
              <a:spcBef>
                <a:spcPts val="0"/>
              </a:spcBef>
              <a:spcAft>
                <a:spcPts val="0"/>
              </a:spcAft>
              <a:buNone/>
            </a:pPr>
            <a:r>
              <a:t/>
            </a:r>
            <a:endParaRPr sz="1800">
              <a:solidFill>
                <a:srgbClr val="1E6666"/>
              </a:solidFill>
              <a:latin typeface="Poppins"/>
              <a:ea typeface="Poppins"/>
              <a:cs typeface="Poppins"/>
              <a:sym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442" name="Shape 442"/>
        <p:cNvGrpSpPr/>
        <p:nvPr/>
      </p:nvGrpSpPr>
      <p:grpSpPr>
        <a:xfrm>
          <a:off x="0" y="0"/>
          <a:ext cx="0" cy="0"/>
          <a:chOff x="0" y="0"/>
          <a:chExt cx="0" cy="0"/>
        </a:xfrm>
      </p:grpSpPr>
      <p:sp>
        <p:nvSpPr>
          <p:cNvPr id="443" name="Google Shape;443;p49"/>
          <p:cNvSpPr txBox="1"/>
          <p:nvPr/>
        </p:nvSpPr>
        <p:spPr>
          <a:xfrm>
            <a:off x="311700" y="2626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E6666"/>
                </a:solidFill>
                <a:latin typeface="Poppins"/>
                <a:ea typeface="Poppins"/>
                <a:cs typeface="Poppins"/>
                <a:sym typeface="Poppins"/>
              </a:rPr>
              <a:t>Other </a:t>
            </a:r>
            <a:r>
              <a:rPr lang="en" sz="3000">
                <a:solidFill>
                  <a:srgbClr val="1E6666"/>
                </a:solidFill>
                <a:latin typeface="Poppins"/>
                <a:ea typeface="Poppins"/>
                <a:cs typeface="Poppins"/>
                <a:sym typeface="Poppins"/>
              </a:rPr>
              <a:t>High Severity Violations</a:t>
            </a:r>
            <a:endParaRPr sz="3000">
              <a:solidFill>
                <a:srgbClr val="1E6666"/>
              </a:solidFill>
              <a:latin typeface="Poppins"/>
              <a:ea typeface="Poppins"/>
              <a:cs typeface="Poppins"/>
              <a:sym typeface="Poppins"/>
            </a:endParaRPr>
          </a:p>
        </p:txBody>
      </p:sp>
      <p:sp>
        <p:nvSpPr>
          <p:cNvPr id="444" name="Google Shape;444;p49"/>
          <p:cNvSpPr/>
          <p:nvPr/>
        </p:nvSpPr>
        <p:spPr>
          <a:xfrm>
            <a:off x="3089688" y="898175"/>
            <a:ext cx="2964600" cy="4052700"/>
          </a:xfrm>
          <a:prstGeom prst="roundRect">
            <a:avLst>
              <a:gd fmla="val 16667" name="adj"/>
            </a:avLst>
          </a:prstGeom>
          <a:solidFill>
            <a:schemeClr val="lt2"/>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H3: User Control &amp; Freedom [3-4]</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latin typeface="Nunito"/>
                <a:ea typeface="Nunito"/>
                <a:cs typeface="Nunito"/>
                <a:sym typeface="Nunito"/>
              </a:rPr>
              <a:t>Button functionality on task card and leaderboard seems unnecessary–clicking anywhere on card/section leads to flip or navigation</a:t>
            </a:r>
            <a:endParaRPr u="sng">
              <a:latin typeface="Nunito"/>
              <a:ea typeface="Nunito"/>
              <a:cs typeface="Nunito"/>
              <a:sym typeface="Nunito"/>
            </a:endParaRPr>
          </a:p>
          <a:p>
            <a:pPr indent="-317500" lvl="0" marL="457200" rtl="0" algn="l">
              <a:spcBef>
                <a:spcPts val="0"/>
              </a:spcBef>
              <a:spcAft>
                <a:spcPts val="0"/>
              </a:spcAft>
              <a:buSzPts val="1400"/>
              <a:buFont typeface="Nunito"/>
              <a:buChar char="-"/>
            </a:pPr>
            <a:r>
              <a:rPr lang="en">
                <a:solidFill>
                  <a:schemeClr val="dk1"/>
                </a:solidFill>
                <a:latin typeface="Nunito"/>
                <a:ea typeface="Nunito"/>
                <a:cs typeface="Nunito"/>
                <a:sym typeface="Nunito"/>
              </a:rPr>
              <a:t>No confirmation before sending challenge to a friend or sending a friend request to a stranger</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Unable to reverse uninterested tasks</a:t>
            </a:r>
            <a:endParaRPr>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p:txBody>
      </p:sp>
      <p:sp>
        <p:nvSpPr>
          <p:cNvPr id="445" name="Google Shape;445;p49"/>
          <p:cNvSpPr/>
          <p:nvPr/>
        </p:nvSpPr>
        <p:spPr>
          <a:xfrm>
            <a:off x="6122075" y="898175"/>
            <a:ext cx="2964600" cy="4052700"/>
          </a:xfrm>
          <a:prstGeom prst="roundRect">
            <a:avLst>
              <a:gd fmla="val 16667" name="adj"/>
            </a:avLst>
          </a:prstGeom>
          <a:solidFill>
            <a:schemeClr val="lt2"/>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H4: Consistency &amp; Standards [3-4]</a:t>
            </a:r>
            <a:endParaRPr sz="1800">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solidFill>
                  <a:schemeClr val="dk1"/>
                </a:solidFill>
                <a:latin typeface="Nunito"/>
                <a:ea typeface="Nunito"/>
                <a:cs typeface="Nunito"/>
                <a:sym typeface="Nunito"/>
              </a:rPr>
              <a:t>Task box have frames that make them looks like buttons</a:t>
            </a:r>
            <a:endParaRPr u="sng">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Task screens do not all have the complete button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Saving tasks flow is broken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Stars are used interchangeably with saving tasks and XP</a:t>
            </a:r>
            <a:endParaRPr>
              <a:latin typeface="Nunito"/>
              <a:ea typeface="Nunito"/>
              <a:cs typeface="Nunito"/>
              <a:sym typeface="Nunito"/>
            </a:endParaRPr>
          </a:p>
        </p:txBody>
      </p:sp>
      <p:sp>
        <p:nvSpPr>
          <p:cNvPr id="446" name="Google Shape;446;p49"/>
          <p:cNvSpPr/>
          <p:nvPr/>
        </p:nvSpPr>
        <p:spPr>
          <a:xfrm>
            <a:off x="57325" y="898175"/>
            <a:ext cx="2964600" cy="4052700"/>
          </a:xfrm>
          <a:prstGeom prst="roundRect">
            <a:avLst>
              <a:gd fmla="val 16667" name="adj"/>
            </a:avLst>
          </a:prstGeom>
          <a:solidFill>
            <a:schemeClr val="lt2"/>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H1: Visibility of System Status [3-4]</a:t>
            </a:r>
            <a:endParaRPr sz="1800">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latin typeface="Nunito"/>
                <a:ea typeface="Nunito"/>
                <a:cs typeface="Nunito"/>
                <a:sym typeface="Nunito"/>
              </a:rPr>
              <a:t>Timeout for challenging a friend is too fast</a:t>
            </a:r>
            <a:endParaRPr u="sng">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latin typeface="Nunito"/>
                <a:ea typeface="Nunito"/>
                <a:cs typeface="Nunito"/>
                <a:sym typeface="Nunito"/>
              </a:rPr>
              <a:t>Star symbol for indicating XP is confusing and does not have values</a:t>
            </a:r>
            <a:endParaRPr u="sng">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Profile page has inconsistent exp values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Trend charts not labeled</a:t>
            </a:r>
            <a:endParaRPr>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450" name="Shape 450"/>
        <p:cNvGrpSpPr/>
        <p:nvPr/>
      </p:nvGrpSpPr>
      <p:grpSpPr>
        <a:xfrm>
          <a:off x="0" y="0"/>
          <a:ext cx="0" cy="0"/>
          <a:chOff x="0" y="0"/>
          <a:chExt cx="0" cy="0"/>
        </a:xfrm>
      </p:grpSpPr>
      <p:sp>
        <p:nvSpPr>
          <p:cNvPr id="451" name="Google Shape;451;p50"/>
          <p:cNvSpPr txBox="1"/>
          <p:nvPr/>
        </p:nvSpPr>
        <p:spPr>
          <a:xfrm>
            <a:off x="311700" y="2626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E6666"/>
                </a:solidFill>
                <a:latin typeface="Poppins"/>
                <a:ea typeface="Poppins"/>
                <a:cs typeface="Poppins"/>
                <a:sym typeface="Poppins"/>
              </a:rPr>
              <a:t>Other </a:t>
            </a:r>
            <a:r>
              <a:rPr lang="en" sz="3000">
                <a:solidFill>
                  <a:srgbClr val="1E6666"/>
                </a:solidFill>
                <a:latin typeface="Poppins"/>
                <a:ea typeface="Poppins"/>
                <a:cs typeface="Poppins"/>
                <a:sym typeface="Poppins"/>
              </a:rPr>
              <a:t>High Severity Violations</a:t>
            </a:r>
            <a:endParaRPr sz="3000">
              <a:solidFill>
                <a:srgbClr val="1E6666"/>
              </a:solidFill>
              <a:latin typeface="Poppins"/>
              <a:ea typeface="Poppins"/>
              <a:cs typeface="Poppins"/>
              <a:sym typeface="Poppins"/>
            </a:endParaRPr>
          </a:p>
        </p:txBody>
      </p:sp>
      <p:sp>
        <p:nvSpPr>
          <p:cNvPr id="452" name="Google Shape;452;p50"/>
          <p:cNvSpPr/>
          <p:nvPr/>
        </p:nvSpPr>
        <p:spPr>
          <a:xfrm>
            <a:off x="3089688" y="898175"/>
            <a:ext cx="2964600" cy="4052700"/>
          </a:xfrm>
          <a:prstGeom prst="roundRect">
            <a:avLst>
              <a:gd fmla="val 16667" name="adj"/>
            </a:avLst>
          </a:prstGeom>
          <a:solidFill>
            <a:schemeClr val="lt2"/>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a:ea typeface="Nunito"/>
                <a:cs typeface="Nunito"/>
                <a:sym typeface="Nunito"/>
              </a:rPr>
              <a:t>H7: Flexibility &amp; Efficiency of Use [3-4]</a:t>
            </a:r>
            <a:endParaRPr sz="18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u="sng">
                <a:solidFill>
                  <a:schemeClr val="dk1"/>
                </a:solidFill>
                <a:latin typeface="Nunito"/>
                <a:ea typeface="Nunito"/>
                <a:cs typeface="Nunito"/>
                <a:sym typeface="Nunito"/>
              </a:rPr>
              <a:t>Challenge a friend task flow is very unclear and is unintuitive</a:t>
            </a:r>
            <a:endParaRPr u="sng">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u="sng">
                <a:solidFill>
                  <a:schemeClr val="dk1"/>
                </a:solidFill>
                <a:latin typeface="Nunito"/>
                <a:ea typeface="Nunito"/>
                <a:cs typeface="Nunito"/>
                <a:sym typeface="Nunito"/>
              </a:rPr>
              <a:t>No Search button inside each of the skill areas</a:t>
            </a:r>
            <a:endParaRPr u="sng">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Not interested option is very limiting</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Navigating to separate page to get to saved skills</a:t>
            </a:r>
            <a:endParaRPr sz="1800">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p:txBody>
      </p:sp>
      <p:sp>
        <p:nvSpPr>
          <p:cNvPr id="453" name="Google Shape;453;p50"/>
          <p:cNvSpPr/>
          <p:nvPr/>
        </p:nvSpPr>
        <p:spPr>
          <a:xfrm>
            <a:off x="6122075" y="898175"/>
            <a:ext cx="2964600" cy="4052700"/>
          </a:xfrm>
          <a:prstGeom prst="roundRect">
            <a:avLst>
              <a:gd fmla="val 16667" name="adj"/>
            </a:avLst>
          </a:prstGeom>
          <a:solidFill>
            <a:schemeClr val="lt2"/>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a:ea typeface="Nunito"/>
                <a:cs typeface="Nunito"/>
                <a:sym typeface="Nunito"/>
              </a:rPr>
              <a:t>H8: Aesthetics &amp; Minimalist Design [4]</a:t>
            </a:r>
            <a:endParaRPr sz="18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u="sng">
                <a:solidFill>
                  <a:schemeClr val="dk1"/>
                </a:solidFill>
                <a:latin typeface="Nunito"/>
                <a:ea typeface="Nunito"/>
                <a:cs typeface="Nunito"/>
                <a:sym typeface="Nunito"/>
              </a:rPr>
              <a:t>There are 5 things that look clickable on the task card, but only a couple are actually clickable</a:t>
            </a:r>
            <a:endParaRPr u="sng">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Bookmark and X buttons on task card do nothing in skill section screens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p:txBody>
      </p:sp>
      <p:sp>
        <p:nvSpPr>
          <p:cNvPr id="454" name="Google Shape;454;p50"/>
          <p:cNvSpPr/>
          <p:nvPr/>
        </p:nvSpPr>
        <p:spPr>
          <a:xfrm>
            <a:off x="57325" y="898175"/>
            <a:ext cx="2964600" cy="4052700"/>
          </a:xfrm>
          <a:prstGeom prst="roundRect">
            <a:avLst>
              <a:gd fmla="val 16667" name="adj"/>
            </a:avLst>
          </a:prstGeom>
          <a:solidFill>
            <a:schemeClr val="lt2"/>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a:ea typeface="Nunito"/>
                <a:cs typeface="Nunito"/>
                <a:sym typeface="Nunito"/>
              </a:rPr>
              <a:t>H6: Recognition, Not Recall [3-4]</a:t>
            </a:r>
            <a:endParaRPr sz="18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Task cards only have a brief title; there is no description unless flipped.</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Does not make sense to click on friend’s profile to challenge them</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Unclear what to do after clicking challenge as user is brought to task list without sufficient context/what to do next is unintuitive.</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458" name="Shape 458"/>
        <p:cNvGrpSpPr/>
        <p:nvPr/>
      </p:nvGrpSpPr>
      <p:grpSpPr>
        <a:xfrm>
          <a:off x="0" y="0"/>
          <a:ext cx="0" cy="0"/>
          <a:chOff x="0" y="0"/>
          <a:chExt cx="0" cy="0"/>
        </a:xfrm>
      </p:grpSpPr>
      <p:sp>
        <p:nvSpPr>
          <p:cNvPr id="459" name="Google Shape;459;p51"/>
          <p:cNvSpPr txBox="1"/>
          <p:nvPr/>
        </p:nvSpPr>
        <p:spPr>
          <a:xfrm>
            <a:off x="311700" y="2626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E6666"/>
                </a:solidFill>
                <a:latin typeface="Poppins"/>
                <a:ea typeface="Poppins"/>
                <a:cs typeface="Poppins"/>
                <a:sym typeface="Poppins"/>
              </a:rPr>
              <a:t>Other </a:t>
            </a:r>
            <a:r>
              <a:rPr lang="en" sz="3000">
                <a:solidFill>
                  <a:srgbClr val="1E6666"/>
                </a:solidFill>
                <a:latin typeface="Poppins"/>
                <a:ea typeface="Poppins"/>
                <a:cs typeface="Poppins"/>
                <a:sym typeface="Poppins"/>
              </a:rPr>
              <a:t>High Severity Violations</a:t>
            </a:r>
            <a:endParaRPr sz="3000">
              <a:solidFill>
                <a:srgbClr val="1E6666"/>
              </a:solidFill>
              <a:latin typeface="Poppins"/>
              <a:ea typeface="Poppins"/>
              <a:cs typeface="Poppins"/>
              <a:sym typeface="Poppins"/>
            </a:endParaRPr>
          </a:p>
        </p:txBody>
      </p:sp>
      <p:sp>
        <p:nvSpPr>
          <p:cNvPr id="460" name="Google Shape;460;p51"/>
          <p:cNvSpPr/>
          <p:nvPr/>
        </p:nvSpPr>
        <p:spPr>
          <a:xfrm>
            <a:off x="4689888" y="898175"/>
            <a:ext cx="2964600" cy="4052700"/>
          </a:xfrm>
          <a:prstGeom prst="roundRect">
            <a:avLst>
              <a:gd fmla="val 16667" name="adj"/>
            </a:avLst>
          </a:prstGeom>
          <a:solidFill>
            <a:schemeClr val="lt2"/>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a:ea typeface="Nunito"/>
                <a:cs typeface="Nunito"/>
                <a:sym typeface="Nunito"/>
              </a:rPr>
              <a:t>H12: Value Alignment &amp; Inclusion [3-4]</a:t>
            </a:r>
            <a:endParaRPr sz="18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u="sng">
                <a:solidFill>
                  <a:schemeClr val="dk1"/>
                </a:solidFill>
                <a:latin typeface="Nunito"/>
                <a:ea typeface="Nunito"/>
                <a:cs typeface="Nunito"/>
                <a:sym typeface="Nunito"/>
              </a:rPr>
              <a:t>Users are not able to choose what skills they would like to improve</a:t>
            </a:r>
            <a:endParaRPr b="1" u="sng">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Images needs to have less bias and stereotypes associated with them</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sz="1800">
              <a:solidFill>
                <a:schemeClr val="dk1"/>
              </a:solidFill>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p:txBody>
      </p:sp>
      <p:sp>
        <p:nvSpPr>
          <p:cNvPr id="461" name="Google Shape;461;p51"/>
          <p:cNvSpPr/>
          <p:nvPr/>
        </p:nvSpPr>
        <p:spPr>
          <a:xfrm>
            <a:off x="1657525" y="898175"/>
            <a:ext cx="2964600" cy="4052700"/>
          </a:xfrm>
          <a:prstGeom prst="roundRect">
            <a:avLst>
              <a:gd fmla="val 16667" name="adj"/>
            </a:avLst>
          </a:prstGeom>
          <a:solidFill>
            <a:schemeClr val="lt2"/>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a:ea typeface="Nunito"/>
                <a:cs typeface="Nunito"/>
                <a:sym typeface="Nunito"/>
              </a:rPr>
              <a:t>H11: Accessible Design [3-4]</a:t>
            </a:r>
            <a:endParaRPr sz="18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u="sng">
                <a:solidFill>
                  <a:schemeClr val="dk1"/>
                </a:solidFill>
                <a:latin typeface="Nunito"/>
                <a:ea typeface="Nunito"/>
                <a:cs typeface="Nunito"/>
                <a:sym typeface="Nunito"/>
              </a:rPr>
              <a:t>Scroll to access the buttons for today’s task, it does not fit the screen on the home page</a:t>
            </a:r>
            <a:endParaRPr u="sng">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u="sng">
                <a:solidFill>
                  <a:schemeClr val="dk1"/>
                </a:solidFill>
                <a:latin typeface="Nunito"/>
                <a:ea typeface="Nunito"/>
                <a:cs typeface="Nunito"/>
                <a:sym typeface="Nunito"/>
              </a:rPr>
              <a:t>Task Cards are too big and cover the screen</a:t>
            </a:r>
            <a:endParaRPr u="sng">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Back and Next buttons are hard to click in friends and login/signup pages</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Trend graphs are are lines with low value contrast</a:t>
            </a:r>
            <a:endParaRPr sz="1800">
              <a:solidFill>
                <a:schemeClr val="dk1"/>
              </a:solidFill>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6"/>
          <p:cNvSpPr txBox="1"/>
          <p:nvPr/>
        </p:nvSpPr>
        <p:spPr>
          <a:xfrm>
            <a:off x="311700" y="571300"/>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1E6666"/>
                </a:solidFill>
                <a:latin typeface="Poppins"/>
                <a:ea typeface="Poppins"/>
                <a:cs typeface="Poppins"/>
                <a:sym typeface="Poppins"/>
              </a:rPr>
              <a:t>Problem</a:t>
            </a:r>
            <a:endParaRPr sz="5000">
              <a:solidFill>
                <a:srgbClr val="1E6666"/>
              </a:solidFill>
              <a:latin typeface="Poppins"/>
              <a:ea typeface="Poppins"/>
              <a:cs typeface="Poppins"/>
              <a:sym typeface="Poppins"/>
            </a:endParaRPr>
          </a:p>
        </p:txBody>
      </p:sp>
      <p:sp>
        <p:nvSpPr>
          <p:cNvPr id="89" name="Google Shape;89;p16"/>
          <p:cNvSpPr txBox="1"/>
          <p:nvPr/>
        </p:nvSpPr>
        <p:spPr>
          <a:xfrm>
            <a:off x="1224750" y="1932925"/>
            <a:ext cx="6694500" cy="1970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75"/>
              <a:buNone/>
            </a:pPr>
            <a:r>
              <a:rPr lang="en" sz="2093">
                <a:solidFill>
                  <a:srgbClr val="1E6666"/>
                </a:solidFill>
                <a:latin typeface="Poppins"/>
                <a:ea typeface="Poppins"/>
                <a:cs typeface="Poppins"/>
                <a:sym typeface="Poppins"/>
              </a:rPr>
              <a:t>Students and Early Career Professionals often face challenges in developing essential interpersonal skills critical for career growth. These skills, which are rarely taught in traditional classroom settings, cause stress and uncertainty in navigating one’s career path</a:t>
            </a:r>
            <a:endParaRPr sz="2093">
              <a:solidFill>
                <a:srgbClr val="1E6666"/>
              </a:solidFill>
              <a:latin typeface="Poppins"/>
              <a:ea typeface="Poppins"/>
              <a:cs typeface="Poppins"/>
              <a:sym typeface="Poppins"/>
            </a:endParaRPr>
          </a:p>
          <a:p>
            <a:pPr indent="0" lvl="0" marL="0" rtl="0" algn="ctr">
              <a:lnSpc>
                <a:spcPct val="90000"/>
              </a:lnSpc>
              <a:spcBef>
                <a:spcPts val="0"/>
              </a:spcBef>
              <a:spcAft>
                <a:spcPts val="0"/>
              </a:spcAft>
              <a:buSzPts val="275"/>
              <a:buNone/>
            </a:pPr>
            <a:r>
              <a:t/>
            </a:r>
            <a:endParaRPr sz="2093">
              <a:solidFill>
                <a:srgbClr val="1E6666"/>
              </a:solidFill>
              <a:latin typeface="Poppins"/>
              <a:ea typeface="Poppins"/>
              <a:cs typeface="Poppins"/>
              <a:sym typeface="Poppins"/>
            </a:endParaRPr>
          </a:p>
          <a:p>
            <a:pPr indent="0" lvl="0" marL="0" rtl="0" algn="ctr">
              <a:lnSpc>
                <a:spcPct val="90000"/>
              </a:lnSpc>
              <a:spcBef>
                <a:spcPts val="0"/>
              </a:spcBef>
              <a:spcAft>
                <a:spcPts val="0"/>
              </a:spcAft>
              <a:buSzPts val="275"/>
              <a:buNone/>
            </a:pPr>
            <a:r>
              <a:t/>
            </a:r>
            <a:endParaRPr sz="900">
              <a:solidFill>
                <a:srgbClr val="1E6666"/>
              </a:solidFill>
              <a:latin typeface="Poppins"/>
              <a:ea typeface="Poppins"/>
              <a:cs typeface="Poppins"/>
              <a:sym typeface="Poppins"/>
            </a:endParaRPr>
          </a:p>
          <a:p>
            <a:pPr indent="0" lvl="0" marL="0" rtl="0" algn="ctr">
              <a:lnSpc>
                <a:spcPct val="90000"/>
              </a:lnSpc>
              <a:spcBef>
                <a:spcPts val="0"/>
              </a:spcBef>
              <a:spcAft>
                <a:spcPts val="0"/>
              </a:spcAft>
              <a:buSzPts val="275"/>
              <a:buNone/>
            </a:pPr>
            <a:r>
              <a:t/>
            </a:r>
            <a:endParaRPr sz="900">
              <a:solidFill>
                <a:srgbClr val="1E6666"/>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17"/>
          <p:cNvSpPr txBox="1"/>
          <p:nvPr/>
        </p:nvSpPr>
        <p:spPr>
          <a:xfrm>
            <a:off x="311700" y="571300"/>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1E6666"/>
                </a:solidFill>
                <a:latin typeface="Poppins"/>
                <a:ea typeface="Poppins"/>
                <a:cs typeface="Poppins"/>
                <a:sym typeface="Poppins"/>
              </a:rPr>
              <a:t>Solution</a:t>
            </a:r>
            <a:endParaRPr sz="5000">
              <a:solidFill>
                <a:srgbClr val="1E6666"/>
              </a:solidFill>
              <a:latin typeface="Poppins"/>
              <a:ea typeface="Poppins"/>
              <a:cs typeface="Poppins"/>
              <a:sym typeface="Poppins"/>
            </a:endParaRPr>
          </a:p>
        </p:txBody>
      </p:sp>
      <p:sp>
        <p:nvSpPr>
          <p:cNvPr id="95" name="Google Shape;95;p17"/>
          <p:cNvSpPr txBox="1"/>
          <p:nvPr/>
        </p:nvSpPr>
        <p:spPr>
          <a:xfrm>
            <a:off x="1301275" y="1960950"/>
            <a:ext cx="6694500" cy="1970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1993">
                <a:solidFill>
                  <a:srgbClr val="1E6666"/>
                </a:solidFill>
                <a:latin typeface="Poppins"/>
                <a:ea typeface="Poppins"/>
                <a:cs typeface="Poppins"/>
                <a:sym typeface="Poppins"/>
              </a:rPr>
              <a:t> 		     breaks down the challenge of building soft skills into bite-sized experiences across four key areas. With personalized daily challenges, the chance to explore and compete with friends, and tools to track your growth, users are able to develop career enhancing skills, one experience at a time. </a:t>
            </a:r>
            <a:endParaRPr sz="1993">
              <a:solidFill>
                <a:srgbClr val="1E6666"/>
              </a:solidFill>
              <a:latin typeface="Poppins"/>
              <a:ea typeface="Poppins"/>
              <a:cs typeface="Poppins"/>
              <a:sym typeface="Poppins"/>
            </a:endParaRPr>
          </a:p>
          <a:p>
            <a:pPr indent="0" lvl="0" marL="0" rtl="0" algn="ctr">
              <a:lnSpc>
                <a:spcPct val="90000"/>
              </a:lnSpc>
              <a:spcBef>
                <a:spcPts val="0"/>
              </a:spcBef>
              <a:spcAft>
                <a:spcPts val="0"/>
              </a:spcAft>
              <a:buClr>
                <a:schemeClr val="dk1"/>
              </a:buClr>
              <a:buSzPts val="1100"/>
              <a:buFont typeface="Arial"/>
              <a:buNone/>
            </a:pPr>
            <a:r>
              <a:t/>
            </a:r>
            <a:endParaRPr sz="1993">
              <a:solidFill>
                <a:srgbClr val="1E6666"/>
              </a:solidFill>
              <a:latin typeface="Poppins"/>
              <a:ea typeface="Poppins"/>
              <a:cs typeface="Poppins"/>
              <a:sym typeface="Poppins"/>
            </a:endParaRPr>
          </a:p>
          <a:p>
            <a:pPr indent="0" lvl="0" marL="0" rtl="0" algn="ctr">
              <a:lnSpc>
                <a:spcPct val="90000"/>
              </a:lnSpc>
              <a:spcBef>
                <a:spcPts val="0"/>
              </a:spcBef>
              <a:spcAft>
                <a:spcPts val="0"/>
              </a:spcAft>
              <a:buSzPts val="275"/>
              <a:buNone/>
            </a:pPr>
            <a:r>
              <a:t/>
            </a:r>
            <a:endParaRPr sz="1993">
              <a:solidFill>
                <a:srgbClr val="1E6666"/>
              </a:solidFill>
              <a:latin typeface="Poppins"/>
              <a:ea typeface="Poppins"/>
              <a:cs typeface="Poppins"/>
              <a:sym typeface="Poppins"/>
            </a:endParaRPr>
          </a:p>
          <a:p>
            <a:pPr indent="0" lvl="0" marL="0" rtl="0" algn="ctr">
              <a:lnSpc>
                <a:spcPct val="90000"/>
              </a:lnSpc>
              <a:spcBef>
                <a:spcPts val="0"/>
              </a:spcBef>
              <a:spcAft>
                <a:spcPts val="0"/>
              </a:spcAft>
              <a:buClr>
                <a:schemeClr val="dk1"/>
              </a:buClr>
              <a:buSzPts val="275"/>
              <a:buFont typeface="Arial"/>
              <a:buNone/>
            </a:pPr>
            <a:r>
              <a:t/>
            </a:r>
            <a:endParaRPr sz="800">
              <a:solidFill>
                <a:srgbClr val="1E6666"/>
              </a:solidFill>
              <a:latin typeface="Poppins"/>
              <a:ea typeface="Poppins"/>
              <a:cs typeface="Poppins"/>
              <a:sym typeface="Poppins"/>
            </a:endParaRPr>
          </a:p>
          <a:p>
            <a:pPr indent="0" lvl="0" marL="0" rtl="0" algn="ctr">
              <a:lnSpc>
                <a:spcPct val="90000"/>
              </a:lnSpc>
              <a:spcBef>
                <a:spcPts val="0"/>
              </a:spcBef>
              <a:spcAft>
                <a:spcPts val="0"/>
              </a:spcAft>
              <a:buSzPts val="275"/>
              <a:buNone/>
            </a:pPr>
            <a:r>
              <a:t/>
            </a:r>
            <a:endParaRPr sz="800">
              <a:solidFill>
                <a:srgbClr val="1E6666"/>
              </a:solidFill>
              <a:latin typeface="Poppins"/>
              <a:ea typeface="Poppins"/>
              <a:cs typeface="Poppins"/>
              <a:sym typeface="Poppins"/>
            </a:endParaRPr>
          </a:p>
        </p:txBody>
      </p:sp>
      <p:pic>
        <p:nvPicPr>
          <p:cNvPr id="96" name="Google Shape;96;p17"/>
          <p:cNvPicPr preferRelativeResize="0"/>
          <p:nvPr/>
        </p:nvPicPr>
        <p:blipFill rotWithShape="1">
          <a:blip r:embed="rId3">
            <a:alphaModFix/>
          </a:blip>
          <a:srcRect b="34724" l="0" r="0" t="33328"/>
          <a:stretch/>
        </p:blipFill>
        <p:spPr>
          <a:xfrm>
            <a:off x="1695825" y="2009125"/>
            <a:ext cx="1138813" cy="363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100" name="Shape 100"/>
        <p:cNvGrpSpPr/>
        <p:nvPr/>
      </p:nvGrpSpPr>
      <p:grpSpPr>
        <a:xfrm>
          <a:off x="0" y="0"/>
          <a:ext cx="0" cy="0"/>
          <a:chOff x="0" y="0"/>
          <a:chExt cx="0" cy="0"/>
        </a:xfrm>
      </p:grpSpPr>
      <p:sp>
        <p:nvSpPr>
          <p:cNvPr id="101" name="Google Shape;101;p18"/>
          <p:cNvSpPr txBox="1"/>
          <p:nvPr/>
        </p:nvSpPr>
        <p:spPr>
          <a:xfrm>
            <a:off x="311700" y="1019575"/>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E6666"/>
                </a:solidFill>
                <a:latin typeface="Poppins"/>
                <a:ea typeface="Poppins"/>
                <a:cs typeface="Poppins"/>
                <a:sym typeface="Poppins"/>
              </a:rPr>
              <a:t>Heuristic Evaluation Results </a:t>
            </a:r>
            <a:r>
              <a:rPr lang="en" sz="3500">
                <a:solidFill>
                  <a:srgbClr val="1E6666"/>
                </a:solidFill>
                <a:latin typeface="Poppins"/>
                <a:ea typeface="Poppins"/>
                <a:cs typeface="Poppins"/>
                <a:sym typeface="Poppins"/>
              </a:rPr>
              <a:t>                      01</a:t>
            </a:r>
            <a:endParaRPr sz="3500">
              <a:solidFill>
                <a:srgbClr val="1E6666"/>
              </a:solidFill>
              <a:latin typeface="Poppins"/>
              <a:ea typeface="Poppins"/>
              <a:cs typeface="Poppins"/>
              <a:sym typeface="Poppins"/>
            </a:endParaRPr>
          </a:p>
        </p:txBody>
      </p:sp>
      <p:sp>
        <p:nvSpPr>
          <p:cNvPr id="102" name="Google Shape;102;p18"/>
          <p:cNvSpPr txBox="1"/>
          <p:nvPr/>
        </p:nvSpPr>
        <p:spPr>
          <a:xfrm>
            <a:off x="311700" y="1960775"/>
            <a:ext cx="87510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E6666"/>
                </a:solidFill>
                <a:latin typeface="Poppins"/>
                <a:ea typeface="Poppins"/>
                <a:cs typeface="Poppins"/>
                <a:sym typeface="Poppins"/>
              </a:rPr>
              <a:t>Revisions for High-fi 	                         			 </a:t>
            </a:r>
            <a:r>
              <a:rPr lang="en" sz="3500">
                <a:solidFill>
                  <a:srgbClr val="1E6666"/>
                </a:solidFill>
                <a:latin typeface="Poppins"/>
                <a:ea typeface="Poppins"/>
                <a:cs typeface="Poppins"/>
                <a:sym typeface="Poppins"/>
              </a:rPr>
              <a:t>02</a:t>
            </a:r>
            <a:endParaRPr sz="3500">
              <a:solidFill>
                <a:srgbClr val="1E6666"/>
              </a:solidFill>
              <a:latin typeface="Poppins"/>
              <a:ea typeface="Poppins"/>
              <a:cs typeface="Poppins"/>
              <a:sym typeface="Poppins"/>
            </a:endParaRPr>
          </a:p>
        </p:txBody>
      </p:sp>
      <p:sp>
        <p:nvSpPr>
          <p:cNvPr id="103" name="Google Shape;103;p18"/>
          <p:cNvSpPr txBox="1"/>
          <p:nvPr/>
        </p:nvSpPr>
        <p:spPr>
          <a:xfrm>
            <a:off x="326600" y="2901975"/>
            <a:ext cx="87360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E6666"/>
                </a:solidFill>
                <a:latin typeface="Poppins"/>
                <a:ea typeface="Poppins"/>
                <a:cs typeface="Poppins"/>
                <a:sym typeface="Poppins"/>
              </a:rPr>
              <a:t>High-fi Implementation   </a:t>
            </a:r>
            <a:r>
              <a:rPr lang="en" sz="3500">
                <a:solidFill>
                  <a:srgbClr val="1E6666"/>
                </a:solidFill>
                <a:latin typeface="Poppins"/>
                <a:ea typeface="Poppins"/>
                <a:cs typeface="Poppins"/>
                <a:sym typeface="Poppins"/>
              </a:rPr>
              <a:t>                          03</a:t>
            </a:r>
            <a:endParaRPr sz="3500">
              <a:solidFill>
                <a:srgbClr val="1E6666"/>
              </a:solidFill>
              <a:latin typeface="Poppins"/>
              <a:ea typeface="Poppins"/>
              <a:cs typeface="Poppins"/>
              <a:sym typeface="Poppins"/>
            </a:endParaRPr>
          </a:p>
        </p:txBody>
      </p:sp>
      <p:sp>
        <p:nvSpPr>
          <p:cNvPr id="104" name="Google Shape;104;p18"/>
          <p:cNvSpPr txBox="1"/>
          <p:nvPr/>
        </p:nvSpPr>
        <p:spPr>
          <a:xfrm>
            <a:off x="326600" y="3843175"/>
            <a:ext cx="87510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E6666"/>
                </a:solidFill>
                <a:latin typeface="Poppins"/>
                <a:ea typeface="Poppins"/>
                <a:cs typeface="Poppins"/>
                <a:sym typeface="Poppins"/>
              </a:rPr>
              <a:t>Demo of Task Flow </a:t>
            </a:r>
            <a:r>
              <a:rPr lang="en" sz="3500">
                <a:solidFill>
                  <a:srgbClr val="1E6666"/>
                </a:solidFill>
                <a:latin typeface="Poppins"/>
                <a:ea typeface="Poppins"/>
                <a:cs typeface="Poppins"/>
                <a:sym typeface="Poppins"/>
              </a:rPr>
              <a:t>                                    04</a:t>
            </a:r>
            <a:endParaRPr sz="3500">
              <a:solidFill>
                <a:srgbClr val="1E6666"/>
              </a:solidFill>
              <a:latin typeface="Poppins"/>
              <a:ea typeface="Poppins"/>
              <a:cs typeface="Poppins"/>
              <a:sym typeface="Poppins"/>
            </a:endParaRPr>
          </a:p>
        </p:txBody>
      </p:sp>
      <p:cxnSp>
        <p:nvCxnSpPr>
          <p:cNvPr id="105" name="Google Shape;105;p18"/>
          <p:cNvCxnSpPr/>
          <p:nvPr/>
        </p:nvCxnSpPr>
        <p:spPr>
          <a:xfrm>
            <a:off x="254425" y="437150"/>
            <a:ext cx="8569800" cy="18300"/>
          </a:xfrm>
          <a:prstGeom prst="straightConnector1">
            <a:avLst/>
          </a:prstGeom>
          <a:noFill/>
          <a:ln cap="flat" cmpd="sng" w="19050">
            <a:solidFill>
              <a:srgbClr val="073763"/>
            </a:solidFill>
            <a:prstDash val="solid"/>
            <a:round/>
            <a:headEnd len="med" w="med" type="none"/>
            <a:tailEnd len="med" w="med" type="none"/>
          </a:ln>
        </p:spPr>
      </p:cxnSp>
      <p:sp>
        <p:nvSpPr>
          <p:cNvPr id="106" name="Google Shape;106;p18"/>
          <p:cNvSpPr txBox="1"/>
          <p:nvPr/>
        </p:nvSpPr>
        <p:spPr>
          <a:xfrm>
            <a:off x="149225" y="67050"/>
            <a:ext cx="8520600" cy="792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500">
                <a:solidFill>
                  <a:srgbClr val="1E6666"/>
                </a:solidFill>
                <a:latin typeface="Poppins"/>
                <a:ea typeface="Poppins"/>
                <a:cs typeface="Poppins"/>
                <a:sym typeface="Poppins"/>
              </a:rPr>
              <a:t>Table of Contents</a:t>
            </a:r>
            <a:endParaRPr sz="1500">
              <a:solidFill>
                <a:srgbClr val="1E6666"/>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4E4"/>
        </a:solidFill>
      </p:bgPr>
    </p:bg>
    <p:spTree>
      <p:nvGrpSpPr>
        <p:cNvPr id="110" name="Shape 110"/>
        <p:cNvGrpSpPr/>
        <p:nvPr/>
      </p:nvGrpSpPr>
      <p:grpSpPr>
        <a:xfrm>
          <a:off x="0" y="0"/>
          <a:ext cx="0" cy="0"/>
          <a:chOff x="0" y="0"/>
          <a:chExt cx="0" cy="0"/>
        </a:xfrm>
      </p:grpSpPr>
      <p:sp>
        <p:nvSpPr>
          <p:cNvPr id="111" name="Google Shape;111;p19"/>
          <p:cNvSpPr txBox="1"/>
          <p:nvPr/>
        </p:nvSpPr>
        <p:spPr>
          <a:xfrm>
            <a:off x="311700" y="2429550"/>
            <a:ext cx="8520600" cy="7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1E6666"/>
                </a:solidFill>
                <a:latin typeface="Poppins"/>
                <a:ea typeface="Poppins"/>
                <a:cs typeface="Poppins"/>
                <a:sym typeface="Poppins"/>
              </a:rPr>
              <a:t>Heuristic Evaluation Results</a:t>
            </a:r>
            <a:endParaRPr sz="4000">
              <a:solidFill>
                <a:srgbClr val="1E6666"/>
              </a:solidFill>
              <a:latin typeface="Poppins"/>
              <a:ea typeface="Poppins"/>
              <a:cs typeface="Poppins"/>
              <a:sym typeface="Poppins"/>
            </a:endParaRPr>
          </a:p>
        </p:txBody>
      </p:sp>
      <p:sp>
        <p:nvSpPr>
          <p:cNvPr id="112" name="Google Shape;112;p19"/>
          <p:cNvSpPr txBox="1"/>
          <p:nvPr/>
        </p:nvSpPr>
        <p:spPr>
          <a:xfrm>
            <a:off x="4019575" y="1604975"/>
            <a:ext cx="1353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500">
                <a:solidFill>
                  <a:srgbClr val="1E6666"/>
                </a:solidFill>
                <a:latin typeface="Poppins"/>
                <a:ea typeface="Poppins"/>
                <a:cs typeface="Poppins"/>
                <a:sym typeface="Poppins"/>
              </a:rPr>
              <a:t>01</a:t>
            </a:r>
            <a:endParaRPr sz="55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D0E4E4"/>
        </a:solidFill>
      </p:bgPr>
    </p:bg>
    <p:spTree>
      <p:nvGrpSpPr>
        <p:cNvPr id="116" name="Shape 116"/>
        <p:cNvGrpSpPr/>
        <p:nvPr/>
      </p:nvGrpSpPr>
      <p:grpSpPr>
        <a:xfrm>
          <a:off x="0" y="0"/>
          <a:ext cx="0" cy="0"/>
          <a:chOff x="0" y="0"/>
          <a:chExt cx="0" cy="0"/>
        </a:xfrm>
      </p:grpSpPr>
      <p:sp>
        <p:nvSpPr>
          <p:cNvPr id="117" name="Google Shape;117;p20"/>
          <p:cNvSpPr txBox="1"/>
          <p:nvPr/>
        </p:nvSpPr>
        <p:spPr>
          <a:xfrm>
            <a:off x="311700" y="262600"/>
            <a:ext cx="8520600" cy="792600"/>
          </a:xfrm>
          <a:prstGeom prst="rect">
            <a:avLst/>
          </a:prstGeom>
          <a:noFill/>
          <a:ln cap="flat" cmpd="sng" w="9525">
            <a:solidFill>
              <a:srgbClr val="D0E4E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6666"/>
                </a:solidFill>
                <a:latin typeface="Nunito"/>
                <a:ea typeface="Nunito"/>
                <a:cs typeface="Nunito"/>
                <a:sym typeface="Nunito"/>
              </a:rPr>
              <a:t>Qualitative Summary</a:t>
            </a:r>
            <a:endParaRPr b="1" sz="3000">
              <a:solidFill>
                <a:srgbClr val="1E6666"/>
              </a:solidFill>
              <a:latin typeface="Nunito"/>
              <a:ea typeface="Nunito"/>
              <a:cs typeface="Nunito"/>
              <a:sym typeface="Nunito"/>
            </a:endParaRPr>
          </a:p>
        </p:txBody>
      </p:sp>
      <p:sp>
        <p:nvSpPr>
          <p:cNvPr id="118" name="Google Shape;118;p20"/>
          <p:cNvSpPr/>
          <p:nvPr/>
        </p:nvSpPr>
        <p:spPr>
          <a:xfrm>
            <a:off x="72125" y="929575"/>
            <a:ext cx="2964600" cy="2026800"/>
          </a:xfrm>
          <a:prstGeom prst="roundRect">
            <a:avLst>
              <a:gd fmla="val 16667" name="adj"/>
            </a:avLst>
          </a:prstGeom>
          <a:solidFill>
            <a:srgbClr val="F3F3F3"/>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1) Concept </a:t>
            </a:r>
            <a:endParaRPr sz="1800">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Unintuitive</a:t>
            </a:r>
            <a:r>
              <a:rPr lang="en">
                <a:latin typeface="Nunito"/>
                <a:ea typeface="Nunito"/>
                <a:cs typeface="Nunito"/>
                <a:sym typeface="Nunito"/>
              </a:rPr>
              <a:t> App Flow</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Limited context and </a:t>
            </a:r>
            <a:r>
              <a:rPr lang="en">
                <a:latin typeface="Nunito"/>
                <a:ea typeface="Nunito"/>
                <a:cs typeface="Nunito"/>
                <a:sym typeface="Nunito"/>
              </a:rPr>
              <a:t>documentation</a:t>
            </a:r>
            <a:r>
              <a:rPr lang="en">
                <a:latin typeface="Nunito"/>
                <a:ea typeface="Nunito"/>
                <a:cs typeface="Nunito"/>
                <a:sym typeface="Nunito"/>
              </a:rPr>
              <a:t> for onboarding</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Inconsistent terminology –use of “task” and “experience”</a:t>
            </a:r>
            <a:endParaRPr>
              <a:latin typeface="Nunito"/>
              <a:ea typeface="Nunito"/>
              <a:cs typeface="Nunito"/>
              <a:sym typeface="Nunito"/>
            </a:endParaRPr>
          </a:p>
        </p:txBody>
      </p:sp>
      <p:sp>
        <p:nvSpPr>
          <p:cNvPr id="119" name="Google Shape;119;p20"/>
          <p:cNvSpPr/>
          <p:nvPr/>
        </p:nvSpPr>
        <p:spPr>
          <a:xfrm>
            <a:off x="3089700" y="929575"/>
            <a:ext cx="2964600" cy="2026800"/>
          </a:xfrm>
          <a:prstGeom prst="roundRect">
            <a:avLst>
              <a:gd fmla="val 16667" name="adj"/>
            </a:avLst>
          </a:prstGeom>
          <a:solidFill>
            <a:srgbClr val="F3F3F3"/>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2</a:t>
            </a:r>
            <a:r>
              <a:rPr lang="en" sz="1800">
                <a:latin typeface="Nunito"/>
                <a:ea typeface="Nunito"/>
                <a:cs typeface="Nunito"/>
                <a:sym typeface="Nunito"/>
              </a:rPr>
              <a:t>) Aesthetics &amp; Layout</a:t>
            </a:r>
            <a:endParaRPr sz="1800">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Inconsistent Buttons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Difficulties differentiating buttons and experience cards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Colors did not match with each other</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Text hard to read</a:t>
            </a:r>
            <a:endParaRPr>
              <a:latin typeface="Nunito"/>
              <a:ea typeface="Nunito"/>
              <a:cs typeface="Nunito"/>
              <a:sym typeface="Nunito"/>
            </a:endParaRPr>
          </a:p>
        </p:txBody>
      </p:sp>
      <p:sp>
        <p:nvSpPr>
          <p:cNvPr id="120" name="Google Shape;120;p20"/>
          <p:cNvSpPr/>
          <p:nvPr/>
        </p:nvSpPr>
        <p:spPr>
          <a:xfrm>
            <a:off x="6107275" y="929575"/>
            <a:ext cx="2964600" cy="2026800"/>
          </a:xfrm>
          <a:prstGeom prst="roundRect">
            <a:avLst>
              <a:gd fmla="val 16667" name="adj"/>
            </a:avLst>
          </a:prstGeom>
          <a:solidFill>
            <a:srgbClr val="F3F3F3"/>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3</a:t>
            </a:r>
            <a:r>
              <a:rPr lang="en" sz="1800">
                <a:latin typeface="Nunito"/>
                <a:ea typeface="Nunito"/>
                <a:cs typeface="Nunito"/>
                <a:sym typeface="Nunito"/>
              </a:rPr>
              <a:t>) Experience Cards</a:t>
            </a:r>
            <a:endParaRPr sz="1800">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Full card component was excessively large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Too many clickable buttons–overwhelms user</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Not consistent with visual hierarchy</a:t>
            </a:r>
            <a:endParaRPr>
              <a:latin typeface="Nunito"/>
              <a:ea typeface="Nunito"/>
              <a:cs typeface="Nunito"/>
              <a:sym typeface="Nunito"/>
            </a:endParaRPr>
          </a:p>
        </p:txBody>
      </p:sp>
      <p:sp>
        <p:nvSpPr>
          <p:cNvPr id="121" name="Google Shape;121;p20"/>
          <p:cNvSpPr/>
          <p:nvPr/>
        </p:nvSpPr>
        <p:spPr>
          <a:xfrm>
            <a:off x="72125" y="3028850"/>
            <a:ext cx="2964600" cy="2026800"/>
          </a:xfrm>
          <a:prstGeom prst="roundRect">
            <a:avLst>
              <a:gd fmla="val 16667" name="adj"/>
            </a:avLst>
          </a:prstGeom>
          <a:solidFill>
            <a:srgbClr val="F3F3F3"/>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4</a:t>
            </a:r>
            <a:r>
              <a:rPr lang="en" sz="1800">
                <a:latin typeface="Nunito"/>
                <a:ea typeface="Nunito"/>
                <a:cs typeface="Nunito"/>
                <a:sym typeface="Nunito"/>
              </a:rPr>
              <a:t>) </a:t>
            </a:r>
            <a:r>
              <a:rPr lang="en" sz="1800">
                <a:solidFill>
                  <a:schemeClr val="dk1"/>
                </a:solidFill>
                <a:latin typeface="Nunito"/>
                <a:ea typeface="Nunito"/>
                <a:cs typeface="Nunito"/>
                <a:sym typeface="Nunito"/>
              </a:rPr>
              <a:t>Complex Task Flow</a:t>
            </a:r>
            <a:endParaRPr sz="1800">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Unable</a:t>
            </a:r>
            <a:r>
              <a:rPr lang="en">
                <a:latin typeface="Nunito"/>
                <a:ea typeface="Nunito"/>
                <a:cs typeface="Nunito"/>
                <a:sym typeface="Nunito"/>
              </a:rPr>
              <a:t> to view your received and sent challenges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Unable to send multiple challenges to friend/ send multiple friends a challenge</a:t>
            </a:r>
            <a:endParaRPr>
              <a:latin typeface="Nunito"/>
              <a:ea typeface="Nunito"/>
              <a:cs typeface="Nunito"/>
              <a:sym typeface="Nunito"/>
            </a:endParaRPr>
          </a:p>
        </p:txBody>
      </p:sp>
      <p:sp>
        <p:nvSpPr>
          <p:cNvPr id="122" name="Google Shape;122;p20"/>
          <p:cNvSpPr/>
          <p:nvPr/>
        </p:nvSpPr>
        <p:spPr>
          <a:xfrm>
            <a:off x="3089700" y="3028850"/>
            <a:ext cx="2964600" cy="2026800"/>
          </a:xfrm>
          <a:prstGeom prst="roundRect">
            <a:avLst>
              <a:gd fmla="val 16667" name="adj"/>
            </a:avLst>
          </a:prstGeom>
          <a:solidFill>
            <a:srgbClr val="F3F3F3"/>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5</a:t>
            </a:r>
            <a:r>
              <a:rPr lang="en" sz="1800">
                <a:latin typeface="Nunito"/>
                <a:ea typeface="Nunito"/>
                <a:cs typeface="Nunito"/>
                <a:sym typeface="Nunito"/>
              </a:rPr>
              <a:t>) </a:t>
            </a:r>
            <a:r>
              <a:rPr lang="en" sz="1800">
                <a:solidFill>
                  <a:schemeClr val="dk1"/>
                </a:solidFill>
                <a:latin typeface="Nunito"/>
                <a:ea typeface="Nunito"/>
                <a:cs typeface="Nunito"/>
                <a:sym typeface="Nunito"/>
              </a:rPr>
              <a:t>Profile Page</a:t>
            </a:r>
            <a:endParaRPr sz="1800">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Lack of information –does not have profile name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Limited freedom, unable to change profile picture or name</a:t>
            </a:r>
            <a:endParaRPr>
              <a:latin typeface="Nunito"/>
              <a:ea typeface="Nunito"/>
              <a:cs typeface="Nunito"/>
              <a:sym typeface="Nunito"/>
            </a:endParaRPr>
          </a:p>
        </p:txBody>
      </p:sp>
      <p:sp>
        <p:nvSpPr>
          <p:cNvPr id="123" name="Google Shape;123;p20"/>
          <p:cNvSpPr/>
          <p:nvPr/>
        </p:nvSpPr>
        <p:spPr>
          <a:xfrm>
            <a:off x="6107275" y="3028850"/>
            <a:ext cx="2964600" cy="2026800"/>
          </a:xfrm>
          <a:prstGeom prst="roundRect">
            <a:avLst>
              <a:gd fmla="val 16667" name="adj"/>
            </a:avLst>
          </a:prstGeom>
          <a:solidFill>
            <a:srgbClr val="F3F3F3"/>
          </a:solidFill>
          <a:ln cap="flat" cmpd="sng" w="19050">
            <a:solidFill>
              <a:srgbClr val="1E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6</a:t>
            </a:r>
            <a:r>
              <a:rPr lang="en" sz="1800">
                <a:latin typeface="Nunito"/>
                <a:ea typeface="Nunito"/>
                <a:cs typeface="Nunito"/>
                <a:sym typeface="Nunito"/>
              </a:rPr>
              <a:t>) Navigation</a:t>
            </a:r>
            <a:endParaRPr sz="1800">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Screen navigation was too quick to read</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Pop-ups were not smooth</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Some screens lacked back, next, and/or exit buttons.</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nvSpPr>
        <p:spPr>
          <a:xfrm>
            <a:off x="509850" y="1722900"/>
            <a:ext cx="81243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1E6666"/>
                </a:solidFill>
                <a:latin typeface="Poppins"/>
                <a:ea typeface="Poppins"/>
                <a:cs typeface="Poppins"/>
                <a:sym typeface="Poppins"/>
              </a:rPr>
              <a:t>w</a:t>
            </a:r>
            <a:r>
              <a:rPr lang="en" sz="4000">
                <a:solidFill>
                  <a:srgbClr val="1E6666"/>
                </a:solidFill>
                <a:latin typeface="Poppins"/>
                <a:ea typeface="Poppins"/>
                <a:cs typeface="Poppins"/>
                <a:sym typeface="Poppins"/>
              </a:rPr>
              <a:t>ent through all</a:t>
            </a:r>
            <a:r>
              <a:rPr lang="en" sz="6000">
                <a:solidFill>
                  <a:srgbClr val="1E6666"/>
                </a:solidFill>
                <a:latin typeface="Poppins"/>
                <a:ea typeface="Poppins"/>
                <a:cs typeface="Poppins"/>
                <a:sym typeface="Poppins"/>
              </a:rPr>
              <a:t> 101 </a:t>
            </a:r>
            <a:r>
              <a:rPr lang="en" sz="4000">
                <a:solidFill>
                  <a:srgbClr val="1E6666"/>
                </a:solidFill>
                <a:latin typeface="Poppins"/>
                <a:ea typeface="Poppins"/>
                <a:cs typeface="Poppins"/>
                <a:sym typeface="Poppins"/>
              </a:rPr>
              <a:t>violations</a:t>
            </a:r>
            <a:endParaRPr sz="4000">
              <a:solidFill>
                <a:srgbClr val="1E6666"/>
              </a:solidFill>
              <a:latin typeface="Poppins"/>
              <a:ea typeface="Poppins"/>
              <a:cs typeface="Poppins"/>
              <a:sym typeface="Poppins"/>
            </a:endParaRPr>
          </a:p>
          <a:p>
            <a:pPr indent="0" lvl="0" marL="0" rtl="0" algn="ctr">
              <a:spcBef>
                <a:spcPts val="0"/>
              </a:spcBef>
              <a:spcAft>
                <a:spcPts val="0"/>
              </a:spcAft>
              <a:buNone/>
            </a:pPr>
            <a:r>
              <a:rPr lang="en" sz="4000">
                <a:solidFill>
                  <a:srgbClr val="1E6666"/>
                </a:solidFill>
                <a:latin typeface="Poppins"/>
                <a:ea typeface="Poppins"/>
                <a:cs typeface="Poppins"/>
                <a:sym typeface="Poppins"/>
              </a:rPr>
              <a:t>as a group</a:t>
            </a:r>
            <a:endParaRPr sz="4000">
              <a:solidFill>
                <a:srgbClr val="1E6666"/>
              </a:solidFill>
              <a:latin typeface="Poppins"/>
              <a:ea typeface="Poppins"/>
              <a:cs typeface="Poppins"/>
              <a:sym typeface="Poppins"/>
            </a:endParaRPr>
          </a:p>
        </p:txBody>
      </p:sp>
      <p:cxnSp>
        <p:nvCxnSpPr>
          <p:cNvPr id="129" name="Google Shape;129;p21"/>
          <p:cNvCxnSpPr/>
          <p:nvPr/>
        </p:nvCxnSpPr>
        <p:spPr>
          <a:xfrm>
            <a:off x="254425" y="437150"/>
            <a:ext cx="8569800" cy="18300"/>
          </a:xfrm>
          <a:prstGeom prst="straightConnector1">
            <a:avLst/>
          </a:prstGeom>
          <a:noFill/>
          <a:ln cap="flat" cmpd="sng" w="19050">
            <a:solidFill>
              <a:srgbClr val="073763"/>
            </a:solidFill>
            <a:prstDash val="solid"/>
            <a:round/>
            <a:headEnd len="med" w="med" type="none"/>
            <a:tailEnd len="med" w="med" type="none"/>
          </a:ln>
        </p:spPr>
      </p:cxnSp>
      <p:sp>
        <p:nvSpPr>
          <p:cNvPr id="130" name="Google Shape;130;p21"/>
          <p:cNvSpPr txBox="1"/>
          <p:nvPr/>
        </p:nvSpPr>
        <p:spPr>
          <a:xfrm>
            <a:off x="149225" y="67050"/>
            <a:ext cx="8520600" cy="792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500">
                <a:solidFill>
                  <a:srgbClr val="1E6666"/>
                </a:solidFill>
                <a:latin typeface="Poppins"/>
                <a:ea typeface="Poppins"/>
                <a:cs typeface="Poppins"/>
                <a:sym typeface="Poppins"/>
              </a:rPr>
              <a:t>Statistics: Total Violations</a:t>
            </a:r>
            <a:endParaRPr sz="1500">
              <a:solidFill>
                <a:srgbClr val="1E6666"/>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